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9" r:id="rId3"/>
    <p:sldId id="315" r:id="rId4"/>
    <p:sldId id="261" r:id="rId5"/>
    <p:sldId id="293" r:id="rId6"/>
    <p:sldId id="296" r:id="rId7"/>
    <p:sldId id="298" r:id="rId8"/>
    <p:sldId id="301" r:id="rId9"/>
    <p:sldId id="303" r:id="rId10"/>
    <p:sldId id="305" r:id="rId11"/>
    <p:sldId id="312" r:id="rId12"/>
    <p:sldId id="306" r:id="rId13"/>
    <p:sldId id="309" r:id="rId14"/>
    <p:sldId id="310" r:id="rId15"/>
    <p:sldId id="308" r:id="rId16"/>
    <p:sldId id="307" r:id="rId17"/>
    <p:sldId id="311" r:id="rId18"/>
    <p:sldId id="316" r:id="rId19"/>
    <p:sldId id="270" r:id="rId20"/>
    <p:sldId id="262" r:id="rId21"/>
    <p:sldId id="263" r:id="rId22"/>
    <p:sldId id="300" r:id="rId23"/>
    <p:sldId id="265" r:id="rId24"/>
    <p:sldId id="266" r:id="rId25"/>
    <p:sldId id="297" r:id="rId26"/>
    <p:sldId id="267" r:id="rId27"/>
    <p:sldId id="268" r:id="rId28"/>
    <p:sldId id="272" r:id="rId29"/>
    <p:sldId id="282" r:id="rId30"/>
    <p:sldId id="283" r:id="rId31"/>
    <p:sldId id="287" r:id="rId32"/>
    <p:sldId id="288" r:id="rId33"/>
    <p:sldId id="291" r:id="rId34"/>
    <p:sldId id="29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 pitchFamily="2" charset="77"/>
      <p:regular r:id="rId41"/>
      <p:bold r:id="rId42"/>
    </p:embeddedFont>
    <p:embeddedFont>
      <p:font typeface="Catamaran Thin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62DD"/>
    <a:srgbClr val="42BB8F"/>
    <a:srgbClr val="52EBB3"/>
    <a:srgbClr val="6C58C6"/>
    <a:srgbClr val="7967FA"/>
    <a:srgbClr val="786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7"/>
    <p:restoredTop sz="78380"/>
  </p:normalViewPr>
  <p:slideViewPr>
    <p:cSldViewPr snapToGrid="0" snapToObjects="1">
      <p:cViewPr varScale="1">
        <p:scale>
          <a:sx n="120" d="100"/>
          <a:sy n="120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DE" dirty="0"/>
              <a:t>Flow chart of thought process: </a:t>
            </a:r>
          </a:p>
          <a:p>
            <a:pPr marL="127000" indent="0">
              <a:buNone/>
            </a:pPr>
            <a:r>
              <a:rPr lang="en-DE" dirty="0"/>
              <a:t>Why do we need the global maxima?</a:t>
            </a:r>
          </a:p>
          <a:p>
            <a:pPr marL="127000" indent="0">
              <a:buNone/>
            </a:pPr>
            <a:r>
              <a:rPr lang="en-DE" dirty="0"/>
              <a:t>-&gt; to see how the peaks shift </a:t>
            </a:r>
          </a:p>
          <a:p>
            <a:pPr marL="127000" indent="0">
              <a:buNone/>
            </a:pPr>
            <a:r>
              <a:rPr lang="en-DE" dirty="0"/>
              <a:t>How can we apply this to our curves?</a:t>
            </a:r>
          </a:p>
          <a:p>
            <a:pPr marL="127000" indent="0">
              <a:buNone/>
            </a:pPr>
            <a:r>
              <a:rPr lang="en-DE" dirty="0"/>
              <a:t>-&gt; need function that goes over every value and makes sure it is greater than its direct neighbors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239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Two sided t-test comparing protein amounts in its maxima fraction and </a:t>
            </a:r>
            <a:r>
              <a:rPr lang="en-GB" dirty="0" err="1"/>
              <a:t>rna</a:t>
            </a:r>
            <a:r>
              <a:rPr lang="en-GB" dirty="0"/>
              <a:t> in same fraction</a:t>
            </a:r>
          </a:p>
          <a:p>
            <a:r>
              <a:rPr lang="en-GB" dirty="0"/>
              <a:t>Check whether significant difference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 dirty="0"/>
              <a:t>ig.proteins 1921 (including right shift)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570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927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2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60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l="24609" r="24609"/>
          <a:stretch/>
        </p:blipFill>
        <p:spPr>
          <a:xfrm>
            <a:off x="4699001" y="20155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17192" y="2814029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2800" dirty="0"/>
              <a:t>Proteome-wide Screen for RNA-dependent Proteins in Non-Synchronized HeLa cells</a:t>
            </a:r>
            <a:endParaRPr sz="2800" dirty="0"/>
          </a:p>
        </p:txBody>
      </p:sp>
      <p:sp>
        <p:nvSpPr>
          <p:cNvPr id="4" name="Google Shape;272;p19">
            <a:extLst>
              <a:ext uri="{FF2B5EF4-FFF2-40B4-BE49-F238E27FC236}">
                <a16:creationId xmlns:a16="http://schemas.microsoft.com/office/drawing/2014/main" id="{5DD2BC1D-2D89-467F-04B5-E0F145F4C859}"/>
              </a:ext>
            </a:extLst>
          </p:cNvPr>
          <p:cNvSpPr txBox="1">
            <a:spLocks/>
          </p:cNvSpPr>
          <p:nvPr/>
        </p:nvSpPr>
        <p:spPr>
          <a:xfrm>
            <a:off x="400072" y="4087041"/>
            <a:ext cx="3444582" cy="966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Greta Pick, Ignacio Lozano </a:t>
            </a:r>
            <a:r>
              <a:rPr lang="en-GB" dirty="0" err="1">
                <a:solidFill>
                  <a:schemeClr val="bg1"/>
                </a:solidFill>
              </a:rPr>
              <a:t>Onrubia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Sina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Kühnel</a:t>
            </a:r>
            <a:r>
              <a:rPr lang="en-GB" dirty="0">
                <a:solidFill>
                  <a:schemeClr val="bg1"/>
                </a:solidFill>
              </a:rPr>
              <a:t>, Alisa </a:t>
            </a:r>
            <a:r>
              <a:rPr lang="en-GB" dirty="0" err="1">
                <a:solidFill>
                  <a:schemeClr val="bg1"/>
                </a:solidFill>
              </a:rPr>
              <a:t>Kirkin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692C-B1AB-0DF0-3EB7-AB34DA1AFDCC}"/>
              </a:ext>
            </a:extLst>
          </p:cNvPr>
          <p:cNvSpPr txBox="1"/>
          <p:nvPr/>
        </p:nvSpPr>
        <p:spPr>
          <a:xfrm>
            <a:off x="7409621" y="4928056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https://</a:t>
            </a:r>
            <a:r>
              <a:rPr lang="en-GB" sz="800" dirty="0" err="1">
                <a:solidFill>
                  <a:schemeClr val="bg1"/>
                </a:solidFill>
              </a:rPr>
              <a:t>unsplash.com</a:t>
            </a:r>
            <a:r>
              <a:rPr lang="en-GB" sz="800" dirty="0">
                <a:solidFill>
                  <a:schemeClr val="bg1"/>
                </a:solidFill>
              </a:rPr>
              <a:t>/s/photos/</a:t>
            </a:r>
            <a:r>
              <a:rPr lang="en-GB" sz="800" dirty="0" err="1">
                <a:solidFill>
                  <a:schemeClr val="bg1"/>
                </a:solidFill>
              </a:rPr>
              <a:t>rna</a:t>
            </a:r>
            <a:endParaRPr lang="en-DE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Identification of Global Maxima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7F148547-BC02-BAF8-4BE5-A2931D25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B4AF65-91AE-6F06-B0A1-6FDD5578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" y="1279030"/>
            <a:ext cx="4412511" cy="37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0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340-E66F-4CC5-366E-4550285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C0A8-604D-5EF3-4E11-602AFAADD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4743F-D86B-4831-FF93-4B6097D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48" y="1305718"/>
            <a:ext cx="2582496" cy="149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CC42A-B7F4-1176-31C7-49C53270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9" y="1304673"/>
            <a:ext cx="2582496" cy="1549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30B-2AD8-974C-5A21-1B0F4B92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0" y="3116623"/>
            <a:ext cx="2747005" cy="1633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F3963-4A62-5C21-A482-0266C316F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095" y="3149811"/>
            <a:ext cx="2747005" cy="1602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3FD06-A935-2281-FA06-F870711C1A0A}"/>
              </a:ext>
            </a:extLst>
          </p:cNvPr>
          <p:cNvSpPr txBox="1"/>
          <p:nvPr/>
        </p:nvSpPr>
        <p:spPr>
          <a:xfrm>
            <a:off x="4070353" y="4718123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Precipitated – (GLYG_Human)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CA93D-0342-43B9-FB90-4EEAC629D1AB}"/>
              </a:ext>
            </a:extLst>
          </p:cNvPr>
          <p:cNvSpPr txBox="1"/>
          <p:nvPr/>
        </p:nvSpPr>
        <p:spPr>
          <a:xfrm>
            <a:off x="4070353" y="2801093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Right Shift – (NNTM_Human)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1E8A3-EFB8-91FC-C3B8-A86AA4C289A8}"/>
              </a:ext>
            </a:extLst>
          </p:cNvPr>
          <p:cNvSpPr txBox="1"/>
          <p:nvPr/>
        </p:nvSpPr>
        <p:spPr>
          <a:xfrm>
            <a:off x="959710" y="2805342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Left Shift – (DDX21_Human)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F95C-6B93-8EE0-2742-93DCF35BCC8C}"/>
              </a:ext>
            </a:extLst>
          </p:cNvPr>
          <p:cNvSpPr txBox="1"/>
          <p:nvPr/>
        </p:nvSpPr>
        <p:spPr>
          <a:xfrm>
            <a:off x="968578" y="4668717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No Shift – (SCRB1_Human)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98B246F-57C9-DFF3-DD95-CEFF4715A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7FC8-8609-2892-DED4-00B51306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A74F-C0A0-0C15-E712-300004449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D0DCF6AC-CD85-7066-F01F-010D2A7A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9" name="Abgerundetes Rechteck 14">
            <a:extLst>
              <a:ext uri="{FF2B5EF4-FFF2-40B4-BE49-F238E27FC236}">
                <a16:creationId xmlns:a16="http://schemas.microsoft.com/office/drawing/2014/main" id="{9C5E59B4-9FAD-0BEF-FB87-C8638C63B688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0" name="Abgerundetes Rechteck 18">
            <a:extLst>
              <a:ext uri="{FF2B5EF4-FFF2-40B4-BE49-F238E27FC236}">
                <a16:creationId xmlns:a16="http://schemas.microsoft.com/office/drawing/2014/main" id="{B1C62E15-DE50-D6C4-D657-09860F7276E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11" name="Abgerundetes Rechteck 19">
            <a:extLst>
              <a:ext uri="{FF2B5EF4-FFF2-40B4-BE49-F238E27FC236}">
                <a16:creationId xmlns:a16="http://schemas.microsoft.com/office/drawing/2014/main" id="{01EF1773-69A3-8133-B9DF-54E49FC8F8CE}"/>
              </a:ext>
            </a:extLst>
          </p:cNvPr>
          <p:cNvSpPr/>
          <p:nvPr/>
        </p:nvSpPr>
        <p:spPr>
          <a:xfrm>
            <a:off x="1436566" y="2205394"/>
            <a:ext cx="207217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Rep1 Maxima Fraction </a:t>
            </a:r>
          </a:p>
        </p:txBody>
      </p:sp>
      <p:sp>
        <p:nvSpPr>
          <p:cNvPr id="12" name="Abgerundetes Rechteck 21">
            <a:extLst>
              <a:ext uri="{FF2B5EF4-FFF2-40B4-BE49-F238E27FC236}">
                <a16:creationId xmlns:a16="http://schemas.microsoft.com/office/drawing/2014/main" id="{1D1698C8-605D-23DC-418D-D67C98E634A0}"/>
              </a:ext>
            </a:extLst>
          </p:cNvPr>
          <p:cNvSpPr/>
          <p:nvPr/>
        </p:nvSpPr>
        <p:spPr>
          <a:xfrm>
            <a:off x="1436567" y="2653731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Rep2 Maxima Fraction</a:t>
            </a:r>
          </a:p>
        </p:txBody>
      </p:sp>
      <p:sp>
        <p:nvSpPr>
          <p:cNvPr id="16" name="Abgerundetes Rechteck 22">
            <a:extLst>
              <a:ext uri="{FF2B5EF4-FFF2-40B4-BE49-F238E27FC236}">
                <a16:creationId xmlns:a16="http://schemas.microsoft.com/office/drawing/2014/main" id="{4196D458-7CD4-8A5C-7ED0-B482283BB691}"/>
              </a:ext>
            </a:extLst>
          </p:cNvPr>
          <p:cNvSpPr/>
          <p:nvPr/>
        </p:nvSpPr>
        <p:spPr>
          <a:xfrm>
            <a:off x="1436567" y="3098313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Rep3 Maxima Fraction</a:t>
            </a:r>
          </a:p>
        </p:txBody>
      </p:sp>
      <p:sp>
        <p:nvSpPr>
          <p:cNvPr id="20" name="Abgerundetes Rechteck 28">
            <a:extLst>
              <a:ext uri="{FF2B5EF4-FFF2-40B4-BE49-F238E27FC236}">
                <a16:creationId xmlns:a16="http://schemas.microsoft.com/office/drawing/2014/main" id="{831097D1-93D1-1693-DEC0-42A2054BC5AB}"/>
              </a:ext>
            </a:extLst>
          </p:cNvPr>
          <p:cNvSpPr/>
          <p:nvPr/>
        </p:nvSpPr>
        <p:spPr>
          <a:xfrm>
            <a:off x="4454429" y="2208507"/>
            <a:ext cx="215784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Same fraction as Rep1 Ctrl</a:t>
            </a:r>
          </a:p>
        </p:txBody>
      </p:sp>
      <p:sp>
        <p:nvSpPr>
          <p:cNvPr id="21" name="Abgerundetes Rechteck 29">
            <a:extLst>
              <a:ext uri="{FF2B5EF4-FFF2-40B4-BE49-F238E27FC236}">
                <a16:creationId xmlns:a16="http://schemas.microsoft.com/office/drawing/2014/main" id="{70FF167A-4605-66CD-353F-E50958746A28}"/>
              </a:ext>
            </a:extLst>
          </p:cNvPr>
          <p:cNvSpPr/>
          <p:nvPr/>
        </p:nvSpPr>
        <p:spPr>
          <a:xfrm>
            <a:off x="4454429" y="2635993"/>
            <a:ext cx="2157846" cy="366886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200" dirty="0"/>
              <a:t>Same fraction as Rep2 Ctrl</a:t>
            </a:r>
          </a:p>
          <a:p>
            <a:pPr algn="ctr"/>
            <a:endParaRPr lang="en-US" sz="1800" dirty="0"/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86715716-9D49-B032-E368-FAC760A865A2}"/>
              </a:ext>
            </a:extLst>
          </p:cNvPr>
          <p:cNvSpPr/>
          <p:nvPr/>
        </p:nvSpPr>
        <p:spPr>
          <a:xfrm>
            <a:off x="4454430" y="3101426"/>
            <a:ext cx="215784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  <a:p>
            <a:pPr algn="ctr"/>
            <a:r>
              <a:rPr lang="en-US" sz="1200" dirty="0"/>
              <a:t>Same fraction as Rep3 Ctrl</a:t>
            </a:r>
          </a:p>
          <a:p>
            <a:pPr algn="ctr"/>
            <a:r>
              <a:rPr lang="en-US" sz="1800" dirty="0"/>
              <a:t> </a:t>
            </a:r>
          </a:p>
        </p:txBody>
      </p:sp>
      <p:sp>
        <p:nvSpPr>
          <p:cNvPr id="26" name="Abgerundetes Rechteck 35">
            <a:extLst>
              <a:ext uri="{FF2B5EF4-FFF2-40B4-BE49-F238E27FC236}">
                <a16:creationId xmlns:a16="http://schemas.microsoft.com/office/drawing/2014/main" id="{B6EBF2A5-7073-F8FC-85F5-169F4EC0465C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P-value &lt; 0.05 </a:t>
            </a:r>
          </a:p>
        </p:txBody>
      </p: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0C79A759-75A2-0F23-3AF0-40DB413717C9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38">
            <a:extLst>
              <a:ext uri="{FF2B5EF4-FFF2-40B4-BE49-F238E27FC236}">
                <a16:creationId xmlns:a16="http://schemas.microsoft.com/office/drawing/2014/main" id="{27A34155-219C-569F-289F-5A47B0C0C10B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6">
            <a:extLst>
              <a:ext uri="{FF2B5EF4-FFF2-40B4-BE49-F238E27FC236}">
                <a16:creationId xmlns:a16="http://schemas.microsoft.com/office/drawing/2014/main" id="{890136D5-ABEA-C5C1-3FCA-A05AA27CF11F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DDC6409B-1084-A492-B881-14B2D9DDFF71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1" name="Abgerundetes Rechteck 41">
            <a:extLst>
              <a:ext uri="{FF2B5EF4-FFF2-40B4-BE49-F238E27FC236}">
                <a16:creationId xmlns:a16="http://schemas.microsoft.com/office/drawing/2014/main" id="{23935BB1-D2BA-D574-709F-B427C2957179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Significant Shift (1921)</a:t>
            </a:r>
          </a:p>
        </p:txBody>
      </p:sp>
      <p:sp>
        <p:nvSpPr>
          <p:cNvPr id="32" name="Abgerundetes Rechteck 42">
            <a:extLst>
              <a:ext uri="{FF2B5EF4-FFF2-40B4-BE49-F238E27FC236}">
                <a16:creationId xmlns:a16="http://schemas.microsoft.com/office/drawing/2014/main" id="{C4CE9BB3-6772-BCF1-FDDE-8A32BC9236D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Insignificant Shift</a:t>
            </a:r>
          </a:p>
        </p:txBody>
      </p:sp>
    </p:spTree>
    <p:extLst>
      <p:ext uri="{BB962C8B-B14F-4D97-AF65-F5344CB8AC3E}">
        <p14:creationId xmlns:p14="http://schemas.microsoft.com/office/powerpoint/2010/main" val="572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0EF8-24C3-3808-7DD3-BFD5578C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772448"/>
            <a:ext cx="6010500" cy="329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D3C0B-C5B3-9CE8-E9CF-C79AE83F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450932"/>
            <a:ext cx="6010500" cy="739429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FC29196F-0EAF-BF2D-D7FA-44058F30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7544F-0A37-8042-97EB-F2E66A25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7" y="1336431"/>
            <a:ext cx="5556738" cy="347296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B496287D-9413-EA71-BB9B-4736C547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K-means clustering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8616E-9E71-319B-5C64-E40BE997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6" y="1367878"/>
            <a:ext cx="6010500" cy="345640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236E0AA7-3CBB-98A8-C21C-4CD24EB2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63E-80D3-2F1A-6070-B8404854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C0FE3-F77F-D4AC-4124-F10B59AB9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FA600-6CD3-4C00-DD39-9E2AA30F4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43215EC3-ADED-07EA-60AA-F7B9FB04A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5D4-6C35-D236-D56D-7B14362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7C8D-3350-02C0-544C-D87F76CD0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AE48-A0C5-F11F-30A7-9C9458B5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59" y="1310484"/>
            <a:ext cx="5816576" cy="3439367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F7F29C78-4490-D0FC-DB5F-0FE8D0EA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FC62-8AEF-4847-C91C-BDAF7C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Verification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55E0-A1B3-A4D6-2A20-E490BE86F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ADF7F96E-FC26-29A2-936F-25DBED4C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8291-6040-F03D-2E4B-BAD20DA00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6" y="1218988"/>
            <a:ext cx="6103364" cy="3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401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977219" y="1385722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Number of RNA – dependent proteins identified: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4857-C33E-9A50-97A3-0EB4E2BF717C}"/>
              </a:ext>
            </a:extLst>
          </p:cNvPr>
          <p:cNvSpPr txBox="1"/>
          <p:nvPr/>
        </p:nvSpPr>
        <p:spPr>
          <a:xfrm>
            <a:off x="1809838" y="2972979"/>
            <a:ext cx="5768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out of 4765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3859" y="3064124"/>
            <a:ext cx="6081204" cy="65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do?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68891" y="234937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36DA807C-EE5C-12BB-CA9F-316D3B86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60" y="2817627"/>
            <a:ext cx="1020281" cy="1020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470360" y="540629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Why should you care?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522400" y="1851921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c 4" descr="Scientist">
            <a:extLst>
              <a:ext uri="{FF2B5EF4-FFF2-40B4-BE49-F238E27FC236}">
                <a16:creationId xmlns:a16="http://schemas.microsoft.com/office/drawing/2014/main" id="{E6FA4469-E2C6-4BC3-A8EE-CF08D42F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491" y="2915747"/>
            <a:ext cx="2272706" cy="2272706"/>
          </a:xfrm>
          <a:prstGeom prst="rect">
            <a:avLst/>
          </a:prstGeom>
        </p:spPr>
      </p:pic>
      <p:pic>
        <p:nvPicPr>
          <p:cNvPr id="9" name="Graphic 8" descr="Medicine">
            <a:extLst>
              <a:ext uri="{FF2B5EF4-FFF2-40B4-BE49-F238E27FC236}">
                <a16:creationId xmlns:a16="http://schemas.microsoft.com/office/drawing/2014/main" id="{F3DDA2ED-B544-BB4F-FCAA-48319FEE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465" y="3916473"/>
            <a:ext cx="1166018" cy="1166018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D5C90185-7141-1073-1DEE-5DA4F775F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283" y="2915747"/>
            <a:ext cx="760399" cy="760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35726" y="1451088"/>
            <a:ext cx="3936274" cy="3086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RDP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b="1" dirty="0" err="1"/>
              <a:t>Alzheimer´s</a:t>
            </a:r>
            <a:r>
              <a:rPr lang="de-DE" b="1" dirty="0"/>
              <a:t> Disease</a:t>
            </a: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Important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role</a:t>
            </a:r>
            <a:r>
              <a:rPr lang="de-DE" dirty="0">
                <a:sym typeface="Wingdings" pitchFamily="2" charset="2"/>
              </a:rPr>
              <a:t> in post-</a:t>
            </a:r>
            <a:r>
              <a:rPr lang="de-DE" dirty="0" err="1">
                <a:sym typeface="Wingdings" pitchFamily="2" charset="2"/>
              </a:rPr>
              <a:t>transcriptional</a:t>
            </a:r>
            <a:r>
              <a:rPr lang="de-DE" dirty="0">
                <a:sym typeface="Wingdings" pitchFamily="2" charset="2"/>
              </a:rPr>
              <a:t>/translational </a:t>
            </a:r>
            <a:r>
              <a:rPr lang="de-DE" dirty="0" err="1">
                <a:sym typeface="Wingdings" pitchFamily="2" charset="2"/>
              </a:rPr>
              <a:t>regulation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Downregulated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degenenerated</a:t>
            </a:r>
            <a:r>
              <a:rPr lang="de-DE" dirty="0">
                <a:sym typeface="Wingdings" pitchFamily="2" charset="2"/>
              </a:rPr>
              <a:t> Neurons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PCBP2 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7773" r="7773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6A864-9DCB-8E59-EDE4-F2479D828E30}"/>
              </a:ext>
            </a:extLst>
          </p:cNvPr>
          <p:cNvSpPr txBox="1"/>
          <p:nvPr/>
        </p:nvSpPr>
        <p:spPr>
          <a:xfrm>
            <a:off x="4855517" y="4838929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/ENSG00000197111-PCBP2/tissue/</a:t>
            </a:r>
            <a:r>
              <a:rPr lang="en-GB" sz="800" dirty="0" err="1">
                <a:solidFill>
                  <a:schemeClr val="bg2"/>
                </a:solidFill>
              </a:rPr>
              <a:t>cerebral+cortex#img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779099" y="1427245"/>
            <a:ext cx="3322637" cy="30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RBP </a:t>
            </a:r>
            <a:r>
              <a:rPr lang="de-DE" dirty="0" err="1"/>
              <a:t>overexpressed</a:t>
            </a:r>
            <a:r>
              <a:rPr lang="de-DE" dirty="0"/>
              <a:t> </a:t>
            </a:r>
            <a:r>
              <a:rPr lang="de-DE" b="1" dirty="0"/>
              <a:t>in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cancer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endParaRPr lang="de-DE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promotes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malignant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growth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through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stabilization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anti-</a:t>
            </a:r>
            <a:r>
              <a:rPr lang="de-DE" dirty="0" err="1">
                <a:sym typeface="Wingdings" pitchFamily="2" charset="2"/>
              </a:rPr>
              <a:t>apoptotic</a:t>
            </a:r>
            <a:r>
              <a:rPr lang="de-DE" dirty="0">
                <a:sym typeface="Wingdings" pitchFamily="2" charset="2"/>
              </a:rPr>
              <a:t> genes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ELAVL1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3196" r="3196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5903E-C503-934A-5631-2458AAE18A34}"/>
              </a:ext>
            </a:extLst>
          </p:cNvPr>
          <p:cNvSpPr txBox="1"/>
          <p:nvPr/>
        </p:nvSpPr>
        <p:spPr>
          <a:xfrm>
            <a:off x="4572000" y="4838929"/>
            <a:ext cx="4894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/ENSG00000066044-ELAVL1/pathology/</a:t>
            </a:r>
            <a:r>
              <a:rPr lang="en-GB" sz="800" dirty="0" err="1">
                <a:solidFill>
                  <a:schemeClr val="bg2"/>
                </a:solidFill>
              </a:rPr>
              <a:t>colorectal+cancer#img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Outlook on </a:t>
            </a:r>
            <a:r>
              <a:rPr lang="de-DE" dirty="0" err="1"/>
              <a:t>the</a:t>
            </a:r>
            <a:r>
              <a:rPr lang="de-DE" dirty="0"/>
              <a:t> Future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50"/>
            <a:ext cx="31086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/>
              <a:t>Looking at </a:t>
            </a:r>
            <a:r>
              <a:rPr lang="de-DE" dirty="0" err="1"/>
              <a:t>our</a:t>
            </a:r>
            <a:r>
              <a:rPr lang="de-DE" dirty="0"/>
              <a:t> code</a:t>
            </a: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t="19518" b="7269"/>
          <a:stretch/>
        </p:blipFill>
        <p:spPr>
          <a:xfrm>
            <a:off x="4434538" y="1851989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5142334" y="0"/>
            <a:ext cx="3612600" cy="109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We´re looking forward to your questions!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2FEF-AD8E-729E-55DE-9A43A1769854}"/>
              </a:ext>
            </a:extLst>
          </p:cNvPr>
          <p:cNvSpPr txBox="1"/>
          <p:nvPr/>
        </p:nvSpPr>
        <p:spPr>
          <a:xfrm>
            <a:off x="0" y="4912619"/>
            <a:ext cx="5763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Credits: David </a:t>
            </a:r>
            <a:r>
              <a:rPr lang="en-GB" sz="900" dirty="0" err="1">
                <a:solidFill>
                  <a:schemeClr val="bg1"/>
                </a:solidFill>
              </a:rPr>
              <a:t>Meves</a:t>
            </a:r>
            <a:endParaRPr lang="en-DE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C52D-35FD-4C27-B474-9ABA818F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0677-172C-2B81-B4E5-CC2736E622C2}"/>
              </a:ext>
            </a:extLst>
          </p:cNvPr>
          <p:cNvGrpSpPr/>
          <p:nvPr/>
        </p:nvGrpSpPr>
        <p:grpSpPr>
          <a:xfrm>
            <a:off x="1902264" y="3098145"/>
            <a:ext cx="3967313" cy="2045306"/>
            <a:chOff x="2565612" y="2573006"/>
            <a:chExt cx="7059500" cy="3732904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B20E09B-D2B8-D3DD-8A87-CBAE96D8EAC1}"/>
                </a:ext>
              </a:extLst>
            </p:cNvPr>
            <p:cNvSpPr/>
            <p:nvPr/>
          </p:nvSpPr>
          <p:spPr>
            <a:xfrm>
              <a:off x="4098041" y="2974953"/>
              <a:ext cx="724418" cy="11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55"/>
                  </a:lnTo>
                  <a:lnTo>
                    <a:pt x="19455" y="5935"/>
                  </a:lnTo>
                  <a:cubicBezTo>
                    <a:pt x="21197" y="4463"/>
                    <a:pt x="21600" y="2524"/>
                    <a:pt x="20647" y="830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4"/>
                  </a:lnTo>
                  <a:cubicBezTo>
                    <a:pt x="7041" y="6684"/>
                    <a:pt x="5372" y="8414"/>
                    <a:pt x="4309" y="10636"/>
                  </a:cubicBezTo>
                  <a:lnTo>
                    <a:pt x="0" y="19693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FCD42A5-A03D-B5E8-91C3-40A80395D6A6}"/>
                </a:ext>
              </a:extLst>
            </p:cNvPr>
            <p:cNvSpPr/>
            <p:nvPr/>
          </p:nvSpPr>
          <p:spPr>
            <a:xfrm>
              <a:off x="417340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2CF16D92-0BC7-1184-2558-AF72B713FD0C}"/>
                </a:ext>
              </a:extLst>
            </p:cNvPr>
            <p:cNvSpPr/>
            <p:nvPr/>
          </p:nvSpPr>
          <p:spPr>
            <a:xfrm>
              <a:off x="4248773" y="2573006"/>
              <a:ext cx="724417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3781023-45B9-11A0-E67B-DB535DF3016B}"/>
                </a:ext>
              </a:extLst>
            </p:cNvPr>
            <p:cNvSpPr/>
            <p:nvPr/>
          </p:nvSpPr>
          <p:spPr>
            <a:xfrm>
              <a:off x="7370152" y="2974954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61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76DBE25-0B7B-879C-AB91-4018E64E5F3F}"/>
                </a:ext>
              </a:extLst>
            </p:cNvPr>
            <p:cNvSpPr/>
            <p:nvPr/>
          </p:nvSpPr>
          <p:spPr>
            <a:xfrm>
              <a:off x="729478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A3DC69E-F625-FC4B-64D2-51ADD089ABC5}"/>
                </a:ext>
              </a:extLst>
            </p:cNvPr>
            <p:cNvSpPr/>
            <p:nvPr/>
          </p:nvSpPr>
          <p:spPr>
            <a:xfrm>
              <a:off x="7219421" y="2573006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7814D-4A25-2D71-0FA8-9D2D41A86560}"/>
                </a:ext>
              </a:extLst>
            </p:cNvPr>
            <p:cNvGrpSpPr/>
            <p:nvPr/>
          </p:nvGrpSpPr>
          <p:grpSpPr>
            <a:xfrm>
              <a:off x="5508635" y="2780261"/>
              <a:ext cx="1174731" cy="3314311"/>
              <a:chOff x="5508635" y="2780261"/>
              <a:chExt cx="1174731" cy="3314311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A52FF0B4-7277-26C5-1460-DC7FEEDF7EDD}"/>
                  </a:ext>
                </a:extLst>
              </p:cNvPr>
              <p:cNvSpPr/>
              <p:nvPr/>
            </p:nvSpPr>
            <p:spPr>
              <a:xfrm>
                <a:off x="5873672" y="3960981"/>
                <a:ext cx="444656" cy="1152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3" y="1784"/>
                    </a:moveTo>
                    <a:lnTo>
                      <a:pt x="7353" y="21600"/>
                    </a:lnTo>
                    <a:lnTo>
                      <a:pt x="0" y="21600"/>
                    </a:lnTo>
                    <a:lnTo>
                      <a:pt x="0" y="2715"/>
                    </a:lnTo>
                    <a:lnTo>
                      <a:pt x="7353" y="1784"/>
                    </a:lnTo>
                    <a:lnTo>
                      <a:pt x="7353" y="1784"/>
                    </a:lnTo>
                    <a:close/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14247" y="21600"/>
                    </a:lnTo>
                    <a:lnTo>
                      <a:pt x="14247" y="9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7BD294-EC02-76D7-361E-D2A76F4AF284}"/>
                  </a:ext>
                </a:extLst>
              </p:cNvPr>
              <p:cNvGrpSpPr/>
              <p:nvPr/>
            </p:nvGrpSpPr>
            <p:grpSpPr>
              <a:xfrm>
                <a:off x="5709125" y="5088446"/>
                <a:ext cx="773751" cy="1006126"/>
                <a:chOff x="5724676" y="5088446"/>
                <a:chExt cx="773751" cy="1006126"/>
              </a:xfrm>
            </p:grpSpPr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4836AA03-990C-7921-5224-AAEE28313EAE}"/>
                    </a:ext>
                  </a:extLst>
                </p:cNvPr>
                <p:cNvSpPr/>
                <p:nvPr/>
              </p:nvSpPr>
              <p:spPr>
                <a:xfrm>
                  <a:off x="6001016" y="5967707"/>
                  <a:ext cx="229865" cy="126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6761" y="0"/>
                        <a:pt x="21600" y="4812"/>
                        <a:pt x="21600" y="10800"/>
                      </a:cubicBezTo>
                      <a:cubicBezTo>
                        <a:pt x="21600" y="16788"/>
                        <a:pt x="16761" y="21600"/>
                        <a:pt x="10800" y="21600"/>
                      </a:cubicBezTo>
                      <a:cubicBezTo>
                        <a:pt x="4839" y="21600"/>
                        <a:pt x="0" y="16788"/>
                        <a:pt x="0" y="10800"/>
                      </a:cubicBezTo>
                      <a:cubicBezTo>
                        <a:pt x="0" y="4812"/>
                        <a:pt x="4839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Shape">
                  <a:extLst>
                    <a:ext uri="{FF2B5EF4-FFF2-40B4-BE49-F238E27FC236}">
                      <a16:creationId xmlns:a16="http://schemas.microsoft.com/office/drawing/2014/main" id="{ED6C7C56-C36D-7360-11BD-E9DF4207867E}"/>
                    </a:ext>
                  </a:extLst>
                </p:cNvPr>
                <p:cNvSpPr/>
                <p:nvPr/>
              </p:nvSpPr>
              <p:spPr>
                <a:xfrm>
                  <a:off x="5724676" y="5088446"/>
                  <a:ext cx="773751" cy="95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7143"/>
                      </a:lnTo>
                      <a:cubicBezTo>
                        <a:pt x="0" y="17727"/>
                        <a:pt x="368" y="18268"/>
                        <a:pt x="964" y="18581"/>
                      </a:cubicBezTo>
                      <a:lnTo>
                        <a:pt x="5628" y="21030"/>
                      </a:lnTo>
                      <a:cubicBezTo>
                        <a:pt x="6329" y="21401"/>
                        <a:pt x="7153" y="21600"/>
                        <a:pt x="7995" y="21600"/>
                      </a:cubicBezTo>
                      <a:lnTo>
                        <a:pt x="13605" y="21600"/>
                      </a:lnTo>
                      <a:cubicBezTo>
                        <a:pt x="14447" y="21600"/>
                        <a:pt x="15271" y="21401"/>
                        <a:pt x="15972" y="21030"/>
                      </a:cubicBezTo>
                      <a:lnTo>
                        <a:pt x="20636" y="18581"/>
                      </a:lnTo>
                      <a:cubicBezTo>
                        <a:pt x="21232" y="18268"/>
                        <a:pt x="21600" y="17727"/>
                        <a:pt x="21600" y="17143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7" name="Shape">
                  <a:extLst>
                    <a:ext uri="{FF2B5EF4-FFF2-40B4-BE49-F238E27FC236}">
                      <a16:creationId xmlns:a16="http://schemas.microsoft.com/office/drawing/2014/main" id="{758FA7FA-E196-3FF1-17BE-62510F187077}"/>
                    </a:ext>
                  </a:extLst>
                </p:cNvPr>
                <p:cNvSpPr/>
                <p:nvPr/>
              </p:nvSpPr>
              <p:spPr>
                <a:xfrm>
                  <a:off x="5724676" y="5113567"/>
                  <a:ext cx="773751" cy="728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66"/>
                      </a:moveTo>
                      <a:cubicBezTo>
                        <a:pt x="7206" y="10186"/>
                        <a:pt x="14394" y="8305"/>
                        <a:pt x="21600" y="6424"/>
                      </a:cubicBezTo>
                      <a:cubicBezTo>
                        <a:pt x="21600" y="7448"/>
                        <a:pt x="21600" y="8472"/>
                        <a:pt x="21600" y="9515"/>
                      </a:cubicBezTo>
                      <a:cubicBezTo>
                        <a:pt x="14394" y="11396"/>
                        <a:pt x="7206" y="13277"/>
                        <a:pt x="0" y="15157"/>
                      </a:cubicBezTo>
                      <a:cubicBezTo>
                        <a:pt x="0" y="14133"/>
                        <a:pt x="0" y="13090"/>
                        <a:pt x="0" y="12066"/>
                      </a:cubicBezTo>
                      <a:lnTo>
                        <a:pt x="0" y="12066"/>
                      </a:lnTo>
                      <a:close/>
                      <a:moveTo>
                        <a:pt x="0" y="5642"/>
                      </a:moveTo>
                      <a:lnTo>
                        <a:pt x="0" y="8733"/>
                      </a:lnTo>
                      <a:lnTo>
                        <a:pt x="21600" y="3091"/>
                      </a:lnTo>
                      <a:lnTo>
                        <a:pt x="21600" y="0"/>
                      </a:lnTo>
                      <a:lnTo>
                        <a:pt x="0" y="5642"/>
                      </a:lnTo>
                      <a:lnTo>
                        <a:pt x="0" y="5642"/>
                      </a:lnTo>
                      <a:close/>
                      <a:moveTo>
                        <a:pt x="0" y="18509"/>
                      </a:moveTo>
                      <a:lnTo>
                        <a:pt x="0" y="21600"/>
                      </a:lnTo>
                      <a:lnTo>
                        <a:pt x="21600" y="15939"/>
                      </a:lnTo>
                      <a:lnTo>
                        <a:pt x="21600" y="12848"/>
                      </a:lnTo>
                      <a:lnTo>
                        <a:pt x="0" y="18509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</p:grp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6AD9C125-E749-DA51-D392-F9AAC5FB2EE0}"/>
                  </a:ext>
                </a:extLst>
              </p:cNvPr>
              <p:cNvSpPr/>
              <p:nvPr/>
            </p:nvSpPr>
            <p:spPr>
              <a:xfrm>
                <a:off x="5508635" y="2780261"/>
                <a:ext cx="1174731" cy="11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230" extrusionOk="0">
                    <a:moveTo>
                      <a:pt x="1556" y="10423"/>
                    </a:moveTo>
                    <a:cubicBezTo>
                      <a:pt x="7355" y="9234"/>
                      <a:pt x="13136" y="8064"/>
                      <a:pt x="18935" y="6875"/>
                    </a:cubicBezTo>
                    <a:cubicBezTo>
                      <a:pt x="19969" y="6665"/>
                      <a:pt x="21003" y="7365"/>
                      <a:pt x="21207" y="8431"/>
                    </a:cubicBezTo>
                    <a:lnTo>
                      <a:pt x="21207" y="8431"/>
                    </a:lnTo>
                    <a:cubicBezTo>
                      <a:pt x="21410" y="9497"/>
                      <a:pt x="20732" y="10563"/>
                      <a:pt x="19681" y="10772"/>
                    </a:cubicBezTo>
                    <a:cubicBezTo>
                      <a:pt x="13882" y="11961"/>
                      <a:pt x="8101" y="13132"/>
                      <a:pt x="2302" y="14320"/>
                    </a:cubicBezTo>
                    <a:cubicBezTo>
                      <a:pt x="1268" y="14530"/>
                      <a:pt x="234" y="13831"/>
                      <a:pt x="30" y="12747"/>
                    </a:cubicBezTo>
                    <a:lnTo>
                      <a:pt x="30" y="12747"/>
                    </a:lnTo>
                    <a:cubicBezTo>
                      <a:pt x="-156" y="11698"/>
                      <a:pt x="522" y="10632"/>
                      <a:pt x="1556" y="10423"/>
                    </a:cubicBezTo>
                    <a:lnTo>
                      <a:pt x="1556" y="10423"/>
                    </a:lnTo>
                    <a:close/>
                    <a:moveTo>
                      <a:pt x="1556" y="3572"/>
                    </a:moveTo>
                    <a:cubicBezTo>
                      <a:pt x="522" y="3782"/>
                      <a:pt x="-173" y="4831"/>
                      <a:pt x="47" y="5914"/>
                    </a:cubicBezTo>
                    <a:lnTo>
                      <a:pt x="47" y="5914"/>
                    </a:lnTo>
                    <a:cubicBezTo>
                      <a:pt x="251" y="6980"/>
                      <a:pt x="1268" y="7697"/>
                      <a:pt x="2319" y="7487"/>
                    </a:cubicBezTo>
                    <a:lnTo>
                      <a:pt x="19698" y="3939"/>
                    </a:lnTo>
                    <a:cubicBezTo>
                      <a:pt x="20732" y="3730"/>
                      <a:pt x="21427" y="2681"/>
                      <a:pt x="21224" y="1598"/>
                    </a:cubicBezTo>
                    <a:lnTo>
                      <a:pt x="21224" y="1598"/>
                    </a:lnTo>
                    <a:cubicBezTo>
                      <a:pt x="21020" y="532"/>
                      <a:pt x="20003" y="-185"/>
                      <a:pt x="18952" y="42"/>
                    </a:cubicBezTo>
                    <a:lnTo>
                      <a:pt x="1556" y="3572"/>
                    </a:lnTo>
                    <a:lnTo>
                      <a:pt x="1556" y="3572"/>
                    </a:lnTo>
                    <a:close/>
                    <a:moveTo>
                      <a:pt x="1556" y="17291"/>
                    </a:moveTo>
                    <a:cubicBezTo>
                      <a:pt x="522" y="17500"/>
                      <a:pt x="-173" y="18549"/>
                      <a:pt x="47" y="19632"/>
                    </a:cubicBezTo>
                    <a:lnTo>
                      <a:pt x="47" y="19632"/>
                    </a:lnTo>
                    <a:cubicBezTo>
                      <a:pt x="251" y="20698"/>
                      <a:pt x="1268" y="21415"/>
                      <a:pt x="2319" y="21188"/>
                    </a:cubicBezTo>
                    <a:lnTo>
                      <a:pt x="19698" y="17640"/>
                    </a:lnTo>
                    <a:cubicBezTo>
                      <a:pt x="20732" y="17431"/>
                      <a:pt x="21427" y="16382"/>
                      <a:pt x="21224" y="15298"/>
                    </a:cubicBezTo>
                    <a:lnTo>
                      <a:pt x="21224" y="15298"/>
                    </a:lnTo>
                    <a:cubicBezTo>
                      <a:pt x="21020" y="14232"/>
                      <a:pt x="20003" y="13516"/>
                      <a:pt x="18952" y="13726"/>
                    </a:cubicBezTo>
                    <a:lnTo>
                      <a:pt x="1556" y="1729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id="{1C042E89-E833-B95B-AB89-399EC30D25A9}"/>
                </a:ext>
              </a:extLst>
            </p:cNvPr>
            <p:cNvSpPr/>
            <p:nvPr/>
          </p:nvSpPr>
          <p:spPr>
            <a:xfrm>
              <a:off x="2565612" y="2573029"/>
              <a:ext cx="7059500" cy="3732578"/>
            </a:xfrm>
            <a:custGeom>
              <a:avLst/>
              <a:gdLst>
                <a:gd name="connsiteX0" fmla="*/ 4856345 w 7059500"/>
                <a:gd name="connsiteY0" fmla="*/ 1361 h 3732578"/>
                <a:gd name="connsiteX1" fmla="*/ 4910988 w 7059500"/>
                <a:gd name="connsiteY1" fmla="*/ 16580 h 3732578"/>
                <a:gd name="connsiteX2" fmla="*/ 5189170 w 7059500"/>
                <a:gd name="connsiteY2" fmla="*/ 264578 h 3732578"/>
                <a:gd name="connsiteX3" fmla="*/ 5369375 w 7059500"/>
                <a:gd name="connsiteY3" fmla="*/ 544052 h 3732578"/>
                <a:gd name="connsiteX4" fmla="*/ 5554019 w 7059500"/>
                <a:gd name="connsiteY4" fmla="*/ 1123752 h 3732578"/>
                <a:gd name="connsiteX5" fmla="*/ 5647029 w 7059500"/>
                <a:gd name="connsiteY5" fmla="*/ 1768133 h 3732578"/>
                <a:gd name="connsiteX6" fmla="*/ 5751875 w 7059500"/>
                <a:gd name="connsiteY6" fmla="*/ 2002296 h 3732578"/>
                <a:gd name="connsiteX7" fmla="*/ 7059500 w 7059500"/>
                <a:gd name="connsiteY7" fmla="*/ 3732577 h 3732578"/>
                <a:gd name="connsiteX8" fmla="*/ 6207832 w 7059500"/>
                <a:gd name="connsiteY8" fmla="*/ 3732577 h 3732578"/>
                <a:gd name="connsiteX9" fmla="*/ 6207832 w 7059500"/>
                <a:gd name="connsiteY9" fmla="*/ 3731885 h 3732578"/>
                <a:gd name="connsiteX10" fmla="*/ 5537743 w 7059500"/>
                <a:gd name="connsiteY10" fmla="*/ 2496563 h 3732578"/>
                <a:gd name="connsiteX11" fmla="*/ 5455514 w 7059500"/>
                <a:gd name="connsiteY11" fmla="*/ 2369797 h 3732578"/>
                <a:gd name="connsiteX12" fmla="*/ 5199211 w 7059500"/>
                <a:gd name="connsiteY12" fmla="*/ 2059540 h 3732578"/>
                <a:gd name="connsiteX13" fmla="*/ 5030948 w 7059500"/>
                <a:gd name="connsiteY13" fmla="*/ 1803932 h 3732578"/>
                <a:gd name="connsiteX14" fmla="*/ 5027144 w 7059500"/>
                <a:gd name="connsiteY14" fmla="*/ 1792518 h 3732578"/>
                <a:gd name="connsiteX15" fmla="*/ 4997021 w 7059500"/>
                <a:gd name="connsiteY15" fmla="*/ 1371750 h 3732578"/>
                <a:gd name="connsiteX16" fmla="*/ 5059168 w 7059500"/>
                <a:gd name="connsiteY16" fmla="*/ 1023792 h 3732578"/>
                <a:gd name="connsiteX17" fmla="*/ 5013932 w 7059500"/>
                <a:gd name="connsiteY17" fmla="*/ 771470 h 3732578"/>
                <a:gd name="connsiteX18" fmla="*/ 5035282 w 7059500"/>
                <a:gd name="connsiteY18" fmla="*/ 676006 h 3732578"/>
                <a:gd name="connsiteX19" fmla="*/ 5077347 w 7059500"/>
                <a:gd name="connsiteY19" fmla="*/ 639515 h 3732578"/>
                <a:gd name="connsiteX20" fmla="*/ 5054095 w 7059500"/>
                <a:gd name="connsiteY20" fmla="*/ 560308 h 3732578"/>
                <a:gd name="connsiteX21" fmla="*/ 4850003 w 7059500"/>
                <a:gd name="connsiteY21" fmla="*/ 303490 h 3732578"/>
                <a:gd name="connsiteX22" fmla="*/ 4809206 w 7059500"/>
                <a:gd name="connsiteY22" fmla="*/ 42175 h 3732578"/>
                <a:gd name="connsiteX23" fmla="*/ 4856345 w 7059500"/>
                <a:gd name="connsiteY23" fmla="*/ 1361 h 3732578"/>
                <a:gd name="connsiteX24" fmla="*/ 2203157 w 7059500"/>
                <a:gd name="connsiteY24" fmla="*/ 1361 h 3732578"/>
                <a:gd name="connsiteX25" fmla="*/ 2250295 w 7059500"/>
                <a:gd name="connsiteY25" fmla="*/ 42175 h 3732578"/>
                <a:gd name="connsiteX26" fmla="*/ 2209498 w 7059500"/>
                <a:gd name="connsiteY26" fmla="*/ 303490 h 3732578"/>
                <a:gd name="connsiteX27" fmla="*/ 2005406 w 7059500"/>
                <a:gd name="connsiteY27" fmla="*/ 560308 h 3732578"/>
                <a:gd name="connsiteX28" fmla="*/ 1982154 w 7059500"/>
                <a:gd name="connsiteY28" fmla="*/ 639516 h 3732578"/>
                <a:gd name="connsiteX29" fmla="*/ 2024219 w 7059500"/>
                <a:gd name="connsiteY29" fmla="*/ 676006 h 3732578"/>
                <a:gd name="connsiteX30" fmla="*/ 2045569 w 7059500"/>
                <a:gd name="connsiteY30" fmla="*/ 771470 h 3732578"/>
                <a:gd name="connsiteX31" fmla="*/ 2000967 w 7059500"/>
                <a:gd name="connsiteY31" fmla="*/ 1024484 h 3732578"/>
                <a:gd name="connsiteX32" fmla="*/ 2063114 w 7059500"/>
                <a:gd name="connsiteY32" fmla="*/ 1372443 h 3732578"/>
                <a:gd name="connsiteX33" fmla="*/ 2032992 w 7059500"/>
                <a:gd name="connsiteY33" fmla="*/ 1793210 h 3732578"/>
                <a:gd name="connsiteX34" fmla="*/ 2029187 w 7059500"/>
                <a:gd name="connsiteY34" fmla="*/ 1804451 h 3732578"/>
                <a:gd name="connsiteX35" fmla="*/ 1860925 w 7059500"/>
                <a:gd name="connsiteY35" fmla="*/ 2060059 h 3732578"/>
                <a:gd name="connsiteX36" fmla="*/ 1604621 w 7059500"/>
                <a:gd name="connsiteY36" fmla="*/ 2370316 h 3732578"/>
                <a:gd name="connsiteX37" fmla="*/ 1522392 w 7059500"/>
                <a:gd name="connsiteY37" fmla="*/ 2497255 h 3732578"/>
                <a:gd name="connsiteX38" fmla="*/ 852303 w 7059500"/>
                <a:gd name="connsiteY38" fmla="*/ 3732578 h 3732578"/>
                <a:gd name="connsiteX39" fmla="*/ 0 w 7059500"/>
                <a:gd name="connsiteY39" fmla="*/ 3732578 h 3732578"/>
                <a:gd name="connsiteX40" fmla="*/ 1307626 w 7059500"/>
                <a:gd name="connsiteY40" fmla="*/ 2002296 h 3732578"/>
                <a:gd name="connsiteX41" fmla="*/ 1412472 w 7059500"/>
                <a:gd name="connsiteY41" fmla="*/ 1768133 h 3732578"/>
                <a:gd name="connsiteX42" fmla="*/ 1505482 w 7059500"/>
                <a:gd name="connsiteY42" fmla="*/ 1123752 h 3732578"/>
                <a:gd name="connsiteX43" fmla="*/ 1690126 w 7059500"/>
                <a:gd name="connsiteY43" fmla="*/ 544052 h 3732578"/>
                <a:gd name="connsiteX44" fmla="*/ 1870331 w 7059500"/>
                <a:gd name="connsiteY44" fmla="*/ 264578 h 3732578"/>
                <a:gd name="connsiteX45" fmla="*/ 2148514 w 7059500"/>
                <a:gd name="connsiteY45" fmla="*/ 16580 h 3732578"/>
                <a:gd name="connsiteX46" fmla="*/ 2203157 w 7059500"/>
                <a:gd name="connsiteY46" fmla="*/ 1361 h 37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059500" h="3732578">
                  <a:moveTo>
                    <a:pt x="4856345" y="1361"/>
                  </a:moveTo>
                  <a:cubicBezTo>
                    <a:pt x="4875792" y="-2963"/>
                    <a:pt x="4895874" y="3263"/>
                    <a:pt x="4910988" y="16580"/>
                  </a:cubicBezTo>
                  <a:lnTo>
                    <a:pt x="5189170" y="264578"/>
                  </a:lnTo>
                  <a:cubicBezTo>
                    <a:pt x="5275837" y="341883"/>
                    <a:pt x="5333017" y="430429"/>
                    <a:pt x="5369375" y="544052"/>
                  </a:cubicBezTo>
                  <a:lnTo>
                    <a:pt x="5554019" y="1123752"/>
                  </a:lnTo>
                  <a:lnTo>
                    <a:pt x="5647029" y="1768133"/>
                  </a:lnTo>
                  <a:cubicBezTo>
                    <a:pt x="5659606" y="1855468"/>
                    <a:pt x="5695964" y="1936405"/>
                    <a:pt x="5751875" y="2002296"/>
                  </a:cubicBezTo>
                  <a:lnTo>
                    <a:pt x="7059500" y="3732577"/>
                  </a:lnTo>
                  <a:lnTo>
                    <a:pt x="6207832" y="3732577"/>
                  </a:lnTo>
                  <a:lnTo>
                    <a:pt x="6207832" y="3731885"/>
                  </a:lnTo>
                  <a:lnTo>
                    <a:pt x="5537743" y="2496563"/>
                  </a:lnTo>
                  <a:cubicBezTo>
                    <a:pt x="5507621" y="2456441"/>
                    <a:pt x="5479929" y="2414416"/>
                    <a:pt x="5455514" y="2369797"/>
                  </a:cubicBezTo>
                  <a:cubicBezTo>
                    <a:pt x="5387660" y="2247873"/>
                    <a:pt x="5307228" y="2150507"/>
                    <a:pt x="5199211" y="2059540"/>
                  </a:cubicBezTo>
                  <a:cubicBezTo>
                    <a:pt x="5121950" y="1994168"/>
                    <a:pt x="5065404" y="1908734"/>
                    <a:pt x="5030948" y="1803932"/>
                  </a:cubicBezTo>
                  <a:lnTo>
                    <a:pt x="5027144" y="1792518"/>
                  </a:lnTo>
                  <a:cubicBezTo>
                    <a:pt x="4980639" y="1651224"/>
                    <a:pt x="4971232" y="1518751"/>
                    <a:pt x="4997021" y="1371750"/>
                  </a:cubicBezTo>
                  <a:lnTo>
                    <a:pt x="5059168" y="1023792"/>
                  </a:lnTo>
                  <a:lnTo>
                    <a:pt x="5013932" y="771470"/>
                  </a:lnTo>
                  <a:cubicBezTo>
                    <a:pt x="5007696" y="736882"/>
                    <a:pt x="5015200" y="704196"/>
                    <a:pt x="5035282" y="676006"/>
                  </a:cubicBezTo>
                  <a:cubicBezTo>
                    <a:pt x="5047225" y="659577"/>
                    <a:pt x="5061071" y="647644"/>
                    <a:pt x="5077347" y="639515"/>
                  </a:cubicBezTo>
                  <a:lnTo>
                    <a:pt x="5054095" y="560308"/>
                  </a:lnTo>
                  <a:lnTo>
                    <a:pt x="4850003" y="303490"/>
                  </a:lnTo>
                  <a:cubicBezTo>
                    <a:pt x="4790393" y="228087"/>
                    <a:pt x="4776547" y="128992"/>
                    <a:pt x="4809206" y="42175"/>
                  </a:cubicBezTo>
                  <a:cubicBezTo>
                    <a:pt x="4817344" y="20211"/>
                    <a:pt x="4833727" y="5857"/>
                    <a:pt x="4856345" y="1361"/>
                  </a:cubicBezTo>
                  <a:close/>
                  <a:moveTo>
                    <a:pt x="2203157" y="1361"/>
                  </a:moveTo>
                  <a:cubicBezTo>
                    <a:pt x="2225775" y="5857"/>
                    <a:pt x="2242157" y="20211"/>
                    <a:pt x="2250295" y="42175"/>
                  </a:cubicBezTo>
                  <a:cubicBezTo>
                    <a:pt x="2282954" y="128992"/>
                    <a:pt x="2269109" y="228087"/>
                    <a:pt x="2209498" y="303490"/>
                  </a:cubicBezTo>
                  <a:lnTo>
                    <a:pt x="2005406" y="560308"/>
                  </a:lnTo>
                  <a:lnTo>
                    <a:pt x="1982154" y="639516"/>
                  </a:lnTo>
                  <a:cubicBezTo>
                    <a:pt x="1998431" y="647644"/>
                    <a:pt x="2012276" y="659577"/>
                    <a:pt x="2024219" y="676006"/>
                  </a:cubicBezTo>
                  <a:cubicBezTo>
                    <a:pt x="2044301" y="704196"/>
                    <a:pt x="2051805" y="736882"/>
                    <a:pt x="2045569" y="771470"/>
                  </a:cubicBezTo>
                  <a:lnTo>
                    <a:pt x="2000967" y="1024484"/>
                  </a:lnTo>
                  <a:lnTo>
                    <a:pt x="2063114" y="1372443"/>
                  </a:lnTo>
                  <a:cubicBezTo>
                    <a:pt x="2088903" y="1519443"/>
                    <a:pt x="2079497" y="1651916"/>
                    <a:pt x="2032992" y="1793210"/>
                  </a:cubicBezTo>
                  <a:lnTo>
                    <a:pt x="2029187" y="1804451"/>
                  </a:lnTo>
                  <a:cubicBezTo>
                    <a:pt x="1994731" y="1909427"/>
                    <a:pt x="1938186" y="1994860"/>
                    <a:pt x="1860925" y="2060059"/>
                  </a:cubicBezTo>
                  <a:cubicBezTo>
                    <a:pt x="1752907" y="2151199"/>
                    <a:pt x="1672475" y="2248565"/>
                    <a:pt x="1604621" y="2370316"/>
                  </a:cubicBezTo>
                  <a:cubicBezTo>
                    <a:pt x="1580206" y="2414935"/>
                    <a:pt x="1552515" y="2456960"/>
                    <a:pt x="1522392" y="2497255"/>
                  </a:cubicBezTo>
                  <a:lnTo>
                    <a:pt x="852303" y="3732578"/>
                  </a:lnTo>
                  <a:lnTo>
                    <a:pt x="0" y="3732578"/>
                  </a:lnTo>
                  <a:lnTo>
                    <a:pt x="1307626" y="2002296"/>
                  </a:lnTo>
                  <a:cubicBezTo>
                    <a:pt x="1363537" y="1936406"/>
                    <a:pt x="1399895" y="1855469"/>
                    <a:pt x="1412472" y="1768133"/>
                  </a:cubicBezTo>
                  <a:lnTo>
                    <a:pt x="1505482" y="1123752"/>
                  </a:lnTo>
                  <a:lnTo>
                    <a:pt x="1690126" y="544052"/>
                  </a:lnTo>
                  <a:cubicBezTo>
                    <a:pt x="1726484" y="430429"/>
                    <a:pt x="1783664" y="341883"/>
                    <a:pt x="1870331" y="264578"/>
                  </a:cubicBezTo>
                  <a:lnTo>
                    <a:pt x="2148514" y="16580"/>
                  </a:lnTo>
                  <a:cubicBezTo>
                    <a:pt x="2163628" y="3263"/>
                    <a:pt x="2183709" y="-2963"/>
                    <a:pt x="2203157" y="1361"/>
                  </a:cubicBezTo>
                  <a:close/>
                </a:path>
              </a:pathLst>
            </a:custGeom>
            <a:solidFill>
              <a:srgbClr val="F3B18E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AC3C73-42A8-126F-901C-729F4C064545}"/>
                </a:ext>
              </a:extLst>
            </p:cNvPr>
            <p:cNvGrpSpPr/>
            <p:nvPr/>
          </p:nvGrpSpPr>
          <p:grpSpPr>
            <a:xfrm>
              <a:off x="4437178" y="3383182"/>
              <a:ext cx="3318764" cy="2922728"/>
              <a:chOff x="4437178" y="3383182"/>
              <a:chExt cx="3318764" cy="292272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E5D1124-4D22-9E06-7448-6C04CB76ADE4}"/>
                  </a:ext>
                </a:extLst>
              </p:cNvPr>
              <p:cNvSpPr/>
              <p:nvPr/>
            </p:nvSpPr>
            <p:spPr>
              <a:xfrm>
                <a:off x="4663281" y="3797691"/>
                <a:ext cx="497577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91" y="10066"/>
                    </a:lnTo>
                    <a:lnTo>
                      <a:pt x="12598" y="4180"/>
                    </a:lnTo>
                    <a:cubicBezTo>
                      <a:pt x="12625" y="2458"/>
                      <a:pt x="10539" y="945"/>
                      <a:pt x="7225" y="150"/>
                    </a:cubicBezTo>
                    <a:cubicBezTo>
                      <a:pt x="6423" y="-38"/>
                      <a:pt x="5567" y="-49"/>
                      <a:pt x="4738" y="117"/>
                    </a:cubicBezTo>
                    <a:cubicBezTo>
                      <a:pt x="3910" y="282"/>
                      <a:pt x="3402" y="580"/>
                      <a:pt x="3241" y="967"/>
                    </a:cubicBezTo>
                    <a:lnTo>
                      <a:pt x="434" y="7615"/>
                    </a:lnTo>
                    <a:cubicBezTo>
                      <a:pt x="-421" y="9691"/>
                      <a:pt x="-20" y="11557"/>
                      <a:pt x="1691" y="13523"/>
                    </a:cubicBezTo>
                    <a:lnTo>
                      <a:pt x="8748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C9431A03-5D45-CF90-729B-A893BA004B51}"/>
                  </a:ext>
                </a:extLst>
              </p:cNvPr>
              <p:cNvSpPr/>
              <p:nvPr/>
            </p:nvSpPr>
            <p:spPr>
              <a:xfrm>
                <a:off x="4619318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D3DDC137-A629-750E-0209-79D4C280C45A}"/>
                  </a:ext>
                </a:extLst>
              </p:cNvPr>
              <p:cNvSpPr/>
              <p:nvPr/>
            </p:nvSpPr>
            <p:spPr>
              <a:xfrm>
                <a:off x="4537672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CB3CAE8B-B34E-75D6-77B3-244CA412E79C}"/>
                  </a:ext>
                </a:extLst>
              </p:cNvPr>
              <p:cNvSpPr/>
              <p:nvPr/>
            </p:nvSpPr>
            <p:spPr>
              <a:xfrm>
                <a:off x="7031008" y="3797691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0DE9268E-40D4-661F-4BCC-CD34E0931E42}"/>
                  </a:ext>
                </a:extLst>
              </p:cNvPr>
              <p:cNvSpPr/>
              <p:nvPr/>
            </p:nvSpPr>
            <p:spPr>
              <a:xfrm>
                <a:off x="7074971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47CF34F0-65E0-8119-8242-4B8263FBC498}"/>
                  </a:ext>
                </a:extLst>
              </p:cNvPr>
              <p:cNvSpPr/>
              <p:nvPr/>
            </p:nvSpPr>
            <p:spPr>
              <a:xfrm>
                <a:off x="7156617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1" name="Freeform: Shape 130">
                <a:extLst>
                  <a:ext uri="{FF2B5EF4-FFF2-40B4-BE49-F238E27FC236}">
                    <a16:creationId xmlns:a16="http://schemas.microsoft.com/office/drawing/2014/main" id="{2671E1C4-F236-9565-1D3B-9660433C28E6}"/>
                  </a:ext>
                </a:extLst>
              </p:cNvPr>
              <p:cNvSpPr/>
              <p:nvPr/>
            </p:nvSpPr>
            <p:spPr>
              <a:xfrm>
                <a:off x="4437178" y="3477340"/>
                <a:ext cx="3318764" cy="2828570"/>
              </a:xfrm>
              <a:custGeom>
                <a:avLst/>
                <a:gdLst>
                  <a:gd name="connsiteX0" fmla="*/ 3178621 w 3318764"/>
                  <a:gd name="connsiteY0" fmla="*/ 47 h 2828570"/>
                  <a:gd name="connsiteX1" fmla="*/ 3207415 w 3318764"/>
                  <a:gd name="connsiteY1" fmla="*/ 6077 h 2828570"/>
                  <a:gd name="connsiteX2" fmla="*/ 3243877 w 3318764"/>
                  <a:gd name="connsiteY2" fmla="*/ 56935 h 2828570"/>
                  <a:gd name="connsiteX3" fmla="*/ 3308544 w 3318764"/>
                  <a:gd name="connsiteY3" fmla="*/ 433127 h 2828570"/>
                  <a:gd name="connsiteX4" fmla="*/ 3279015 w 3318764"/>
                  <a:gd name="connsiteY4" fmla="*/ 769210 h 2828570"/>
                  <a:gd name="connsiteX5" fmla="*/ 3071784 w 3318764"/>
                  <a:gd name="connsiteY5" fmla="*/ 1340709 h 2828570"/>
                  <a:gd name="connsiteX6" fmla="*/ 2748977 w 3318764"/>
                  <a:gd name="connsiteY6" fmla="*/ 1910372 h 2828570"/>
                  <a:gd name="connsiteX7" fmla="*/ 2704366 w 3318764"/>
                  <a:gd name="connsiteY7" fmla="*/ 2139626 h 2828570"/>
                  <a:gd name="connsiteX8" fmla="*/ 2792318 w 3318764"/>
                  <a:gd name="connsiteY8" fmla="*/ 2828570 h 2828570"/>
                  <a:gd name="connsiteX9" fmla="*/ 2185600 w 3318764"/>
                  <a:gd name="connsiteY9" fmla="*/ 2828570 h 2828570"/>
                  <a:gd name="connsiteX10" fmla="*/ 2233333 w 3318764"/>
                  <a:gd name="connsiteY10" fmla="*/ 2369405 h 2828570"/>
                  <a:gd name="connsiteX11" fmla="*/ 2242118 w 3318764"/>
                  <a:gd name="connsiteY11" fmla="*/ 2238197 h 2828570"/>
                  <a:gd name="connsiteX12" fmla="*/ 2231428 w 3318764"/>
                  <a:gd name="connsiteY12" fmla="*/ 1827400 h 2828570"/>
                  <a:gd name="connsiteX13" fmla="*/ 2255930 w 3318764"/>
                  <a:gd name="connsiteY13" fmla="*/ 1517794 h 2828570"/>
                  <a:gd name="connsiteX14" fmla="*/ 2259687 w 3318764"/>
                  <a:gd name="connsiteY14" fmla="*/ 1506522 h 2828570"/>
                  <a:gd name="connsiteX15" fmla="*/ 2490838 w 3318764"/>
                  <a:gd name="connsiteY15" fmla="*/ 1161657 h 2828570"/>
                  <a:gd name="connsiteX16" fmla="*/ 2748977 w 3318764"/>
                  <a:gd name="connsiteY16" fmla="*/ 934368 h 2828570"/>
                  <a:gd name="connsiteX17" fmla="*/ 2867675 w 3318764"/>
                  <a:gd name="connsiteY17" fmla="*/ 708915 h 2828570"/>
                  <a:gd name="connsiteX18" fmla="*/ 2941761 w 3318764"/>
                  <a:gd name="connsiteY18" fmla="*/ 649274 h 2828570"/>
                  <a:gd name="connsiteX19" fmla="*/ 2996427 w 3318764"/>
                  <a:gd name="connsiteY19" fmla="*/ 649274 h 2828570"/>
                  <a:gd name="connsiteX20" fmla="*/ 3026538 w 3318764"/>
                  <a:gd name="connsiteY20" fmla="*/ 572594 h 2828570"/>
                  <a:gd name="connsiteX21" fmla="*/ 3024051 w 3318764"/>
                  <a:gd name="connsiteY21" fmla="*/ 237822 h 2828570"/>
                  <a:gd name="connsiteX22" fmla="*/ 3150263 w 3318764"/>
                  <a:gd name="connsiteY22" fmla="*/ 8567 h 2828570"/>
                  <a:gd name="connsiteX23" fmla="*/ 3178621 w 3318764"/>
                  <a:gd name="connsiteY23" fmla="*/ 47 h 2828570"/>
                  <a:gd name="connsiteX24" fmla="*/ 140144 w 3318764"/>
                  <a:gd name="connsiteY24" fmla="*/ 47 h 2828570"/>
                  <a:gd name="connsiteX25" fmla="*/ 168502 w 3318764"/>
                  <a:gd name="connsiteY25" fmla="*/ 8567 h 2828570"/>
                  <a:gd name="connsiteX26" fmla="*/ 294714 w 3318764"/>
                  <a:gd name="connsiteY26" fmla="*/ 237822 h 2828570"/>
                  <a:gd name="connsiteX27" fmla="*/ 292227 w 3318764"/>
                  <a:gd name="connsiteY27" fmla="*/ 572594 h 2828570"/>
                  <a:gd name="connsiteX28" fmla="*/ 322338 w 3318764"/>
                  <a:gd name="connsiteY28" fmla="*/ 649274 h 2828570"/>
                  <a:gd name="connsiteX29" fmla="*/ 377003 w 3318764"/>
                  <a:gd name="connsiteY29" fmla="*/ 649274 h 2828570"/>
                  <a:gd name="connsiteX30" fmla="*/ 451090 w 3318764"/>
                  <a:gd name="connsiteY30" fmla="*/ 708915 h 2828570"/>
                  <a:gd name="connsiteX31" fmla="*/ 569787 w 3318764"/>
                  <a:gd name="connsiteY31" fmla="*/ 934368 h 2828570"/>
                  <a:gd name="connsiteX32" fmla="*/ 827927 w 3318764"/>
                  <a:gd name="connsiteY32" fmla="*/ 1161657 h 2828570"/>
                  <a:gd name="connsiteX33" fmla="*/ 1059077 w 3318764"/>
                  <a:gd name="connsiteY33" fmla="*/ 1506522 h 2828570"/>
                  <a:gd name="connsiteX34" fmla="*/ 1062835 w 3318764"/>
                  <a:gd name="connsiteY34" fmla="*/ 1517794 h 2828570"/>
                  <a:gd name="connsiteX35" fmla="*/ 1087336 w 3318764"/>
                  <a:gd name="connsiteY35" fmla="*/ 1827400 h 2828570"/>
                  <a:gd name="connsiteX36" fmla="*/ 1076647 w 3318764"/>
                  <a:gd name="connsiteY36" fmla="*/ 2238197 h 2828570"/>
                  <a:gd name="connsiteX37" fmla="*/ 1085431 w 3318764"/>
                  <a:gd name="connsiteY37" fmla="*/ 2369405 h 2828570"/>
                  <a:gd name="connsiteX38" fmla="*/ 1133164 w 3318764"/>
                  <a:gd name="connsiteY38" fmla="*/ 2828570 h 2828570"/>
                  <a:gd name="connsiteX39" fmla="*/ 526447 w 3318764"/>
                  <a:gd name="connsiteY39" fmla="*/ 2828570 h 2828570"/>
                  <a:gd name="connsiteX40" fmla="*/ 614398 w 3318764"/>
                  <a:gd name="connsiteY40" fmla="*/ 2139626 h 2828570"/>
                  <a:gd name="connsiteX41" fmla="*/ 569787 w 3318764"/>
                  <a:gd name="connsiteY41" fmla="*/ 1910372 h 2828570"/>
                  <a:gd name="connsiteX42" fmla="*/ 246981 w 3318764"/>
                  <a:gd name="connsiteY42" fmla="*/ 1340709 h 2828570"/>
                  <a:gd name="connsiteX43" fmla="*/ 39750 w 3318764"/>
                  <a:gd name="connsiteY43" fmla="*/ 769210 h 2828570"/>
                  <a:gd name="connsiteX44" fmla="*/ 10221 w 3318764"/>
                  <a:gd name="connsiteY44" fmla="*/ 433127 h 2828570"/>
                  <a:gd name="connsiteX45" fmla="*/ 74888 w 3318764"/>
                  <a:gd name="connsiteY45" fmla="*/ 56935 h 2828570"/>
                  <a:gd name="connsiteX46" fmla="*/ 111349 w 3318764"/>
                  <a:gd name="connsiteY46" fmla="*/ 6077 h 2828570"/>
                  <a:gd name="connsiteX47" fmla="*/ 140144 w 3318764"/>
                  <a:gd name="connsiteY47" fmla="*/ 47 h 2828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18764" h="2828570">
                    <a:moveTo>
                      <a:pt x="3178621" y="47"/>
                    </a:moveTo>
                    <a:cubicBezTo>
                      <a:pt x="3188272" y="-346"/>
                      <a:pt x="3197996" y="1686"/>
                      <a:pt x="3207415" y="6077"/>
                    </a:cubicBezTo>
                    <a:cubicBezTo>
                      <a:pt x="3226890" y="15514"/>
                      <a:pt x="3240119" y="34914"/>
                      <a:pt x="3243877" y="56935"/>
                    </a:cubicBezTo>
                    <a:lnTo>
                      <a:pt x="3308544" y="433127"/>
                    </a:lnTo>
                    <a:cubicBezTo>
                      <a:pt x="3328653" y="551228"/>
                      <a:pt x="3319233" y="657401"/>
                      <a:pt x="3279015" y="769210"/>
                    </a:cubicBezTo>
                    <a:lnTo>
                      <a:pt x="3071784" y="1340709"/>
                    </a:lnTo>
                    <a:lnTo>
                      <a:pt x="2748977" y="1910372"/>
                    </a:lnTo>
                    <a:cubicBezTo>
                      <a:pt x="2710029" y="1979450"/>
                      <a:pt x="2694312" y="2059800"/>
                      <a:pt x="2704366" y="2139626"/>
                    </a:cubicBezTo>
                    <a:lnTo>
                      <a:pt x="2792318" y="2828570"/>
                    </a:lnTo>
                    <a:lnTo>
                      <a:pt x="2185600" y="2828570"/>
                    </a:lnTo>
                    <a:lnTo>
                      <a:pt x="2233333" y="2369405"/>
                    </a:lnTo>
                    <a:cubicBezTo>
                      <a:pt x="2232063" y="2325494"/>
                      <a:pt x="2235238" y="2281583"/>
                      <a:pt x="2242118" y="2238197"/>
                    </a:cubicBezTo>
                    <a:cubicBezTo>
                      <a:pt x="2263497" y="2099386"/>
                      <a:pt x="2259687" y="1970012"/>
                      <a:pt x="2231428" y="1827400"/>
                    </a:cubicBezTo>
                    <a:cubicBezTo>
                      <a:pt x="2211372" y="1725683"/>
                      <a:pt x="2218886" y="1621477"/>
                      <a:pt x="2255930" y="1517794"/>
                    </a:cubicBezTo>
                    <a:lnTo>
                      <a:pt x="2259687" y="1506522"/>
                    </a:lnTo>
                    <a:cubicBezTo>
                      <a:pt x="2309325" y="1366400"/>
                      <a:pt x="2382195" y="1257868"/>
                      <a:pt x="2490838" y="1161657"/>
                    </a:cubicBezTo>
                    <a:lnTo>
                      <a:pt x="2748977" y="934368"/>
                    </a:lnTo>
                    <a:lnTo>
                      <a:pt x="2867675" y="708915"/>
                    </a:lnTo>
                    <a:cubicBezTo>
                      <a:pt x="2883974" y="678111"/>
                      <a:pt x="2909110" y="658057"/>
                      <a:pt x="2941761" y="649274"/>
                    </a:cubicBezTo>
                    <a:cubicBezTo>
                      <a:pt x="2960601" y="644818"/>
                      <a:pt x="2978805" y="644162"/>
                      <a:pt x="2996427" y="649274"/>
                    </a:cubicBezTo>
                    <a:lnTo>
                      <a:pt x="3026538" y="572594"/>
                    </a:lnTo>
                    <a:lnTo>
                      <a:pt x="3024051" y="237822"/>
                    </a:lnTo>
                    <a:cubicBezTo>
                      <a:pt x="3023416" y="139907"/>
                      <a:pt x="3072419" y="53789"/>
                      <a:pt x="3150263" y="8567"/>
                    </a:cubicBezTo>
                    <a:cubicBezTo>
                      <a:pt x="3159391" y="3259"/>
                      <a:pt x="3168970" y="440"/>
                      <a:pt x="3178621" y="47"/>
                    </a:cubicBezTo>
                    <a:close/>
                    <a:moveTo>
                      <a:pt x="140144" y="47"/>
                    </a:moveTo>
                    <a:cubicBezTo>
                      <a:pt x="149795" y="440"/>
                      <a:pt x="159373" y="3259"/>
                      <a:pt x="168502" y="8567"/>
                    </a:cubicBezTo>
                    <a:cubicBezTo>
                      <a:pt x="246346" y="53789"/>
                      <a:pt x="295349" y="139907"/>
                      <a:pt x="294714" y="237822"/>
                    </a:cubicBezTo>
                    <a:lnTo>
                      <a:pt x="292227" y="572594"/>
                    </a:lnTo>
                    <a:lnTo>
                      <a:pt x="322338" y="649274"/>
                    </a:lnTo>
                    <a:cubicBezTo>
                      <a:pt x="339960" y="644162"/>
                      <a:pt x="358164" y="644818"/>
                      <a:pt x="377003" y="649274"/>
                    </a:cubicBezTo>
                    <a:cubicBezTo>
                      <a:pt x="409654" y="658057"/>
                      <a:pt x="434791" y="678111"/>
                      <a:pt x="451090" y="708915"/>
                    </a:cubicBezTo>
                    <a:lnTo>
                      <a:pt x="569787" y="934368"/>
                    </a:lnTo>
                    <a:lnTo>
                      <a:pt x="827927" y="1161657"/>
                    </a:lnTo>
                    <a:cubicBezTo>
                      <a:pt x="936570" y="1257868"/>
                      <a:pt x="1009439" y="1366400"/>
                      <a:pt x="1059077" y="1506522"/>
                    </a:cubicBezTo>
                    <a:lnTo>
                      <a:pt x="1062835" y="1517794"/>
                    </a:lnTo>
                    <a:cubicBezTo>
                      <a:pt x="1099878" y="1621477"/>
                      <a:pt x="1107393" y="1725683"/>
                      <a:pt x="1087336" y="1827400"/>
                    </a:cubicBezTo>
                    <a:cubicBezTo>
                      <a:pt x="1059077" y="1970012"/>
                      <a:pt x="1055267" y="2099386"/>
                      <a:pt x="1076647" y="2238197"/>
                    </a:cubicBezTo>
                    <a:cubicBezTo>
                      <a:pt x="1083526" y="2281583"/>
                      <a:pt x="1086701" y="2325494"/>
                      <a:pt x="1085431" y="2369405"/>
                    </a:cubicBezTo>
                    <a:lnTo>
                      <a:pt x="1133164" y="2828570"/>
                    </a:lnTo>
                    <a:lnTo>
                      <a:pt x="526447" y="2828570"/>
                    </a:lnTo>
                    <a:lnTo>
                      <a:pt x="614398" y="2139626"/>
                    </a:lnTo>
                    <a:cubicBezTo>
                      <a:pt x="624453" y="2059800"/>
                      <a:pt x="608736" y="1979450"/>
                      <a:pt x="569787" y="1910372"/>
                    </a:cubicBezTo>
                    <a:lnTo>
                      <a:pt x="246981" y="1340709"/>
                    </a:lnTo>
                    <a:lnTo>
                      <a:pt x="39750" y="769210"/>
                    </a:lnTo>
                    <a:cubicBezTo>
                      <a:pt x="-470" y="657401"/>
                      <a:pt x="-9889" y="551228"/>
                      <a:pt x="10221" y="433127"/>
                    </a:cubicBezTo>
                    <a:lnTo>
                      <a:pt x="74888" y="56935"/>
                    </a:lnTo>
                    <a:cubicBezTo>
                      <a:pt x="78645" y="34914"/>
                      <a:pt x="91875" y="15514"/>
                      <a:pt x="111349" y="6077"/>
                    </a:cubicBezTo>
                    <a:cubicBezTo>
                      <a:pt x="120769" y="1686"/>
                      <a:pt x="130493" y="-346"/>
                      <a:pt x="140144" y="47"/>
                    </a:cubicBezTo>
                    <a:close/>
                  </a:path>
                </a:pathLst>
              </a:custGeom>
              <a:solidFill>
                <a:srgbClr val="FDD4A9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4FEA2-6EBD-798D-8D2C-84BD9981D903}"/>
              </a:ext>
            </a:extLst>
          </p:cNvPr>
          <p:cNvGrpSpPr/>
          <p:nvPr/>
        </p:nvGrpSpPr>
        <p:grpSpPr>
          <a:xfrm>
            <a:off x="1643196" y="2676447"/>
            <a:ext cx="4485447" cy="1090110"/>
            <a:chOff x="2559333" y="2058063"/>
            <a:chExt cx="7073344" cy="1787386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B550F19A-382A-EAB7-1919-191361425AC7}"/>
                </a:ext>
              </a:extLst>
            </p:cNvPr>
            <p:cNvSpPr/>
            <p:nvPr/>
          </p:nvSpPr>
          <p:spPr>
            <a:xfrm>
              <a:off x="4016396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8FE21824-EA4F-D42B-7DB8-A50EBD2C9A8F}"/>
                </a:ext>
              </a:extLst>
            </p:cNvPr>
            <p:cNvSpPr/>
            <p:nvPr/>
          </p:nvSpPr>
          <p:spPr>
            <a:xfrm>
              <a:off x="4179687" y="2271545"/>
              <a:ext cx="1135953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7BE720E-3F92-41A4-6F09-6444B0D5A897}"/>
                </a:ext>
              </a:extLst>
            </p:cNvPr>
            <p:cNvSpPr/>
            <p:nvPr/>
          </p:nvSpPr>
          <p:spPr>
            <a:xfrm>
              <a:off x="4374381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822EDB5-EDD3-0962-4611-E792ECDD5530}"/>
                </a:ext>
              </a:extLst>
            </p:cNvPr>
            <p:cNvSpPr/>
            <p:nvPr/>
          </p:nvSpPr>
          <p:spPr>
            <a:xfrm>
              <a:off x="7037289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D94B75C-E646-A197-6D3F-D02BD3489AC7}"/>
                </a:ext>
              </a:extLst>
            </p:cNvPr>
            <p:cNvSpPr/>
            <p:nvPr/>
          </p:nvSpPr>
          <p:spPr>
            <a:xfrm>
              <a:off x="6880277" y="2271545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0675F67-DC41-0F24-81D1-CB8A0CB6A57B}"/>
                </a:ext>
              </a:extLst>
            </p:cNvPr>
            <p:cNvSpPr/>
            <p:nvPr/>
          </p:nvSpPr>
          <p:spPr>
            <a:xfrm>
              <a:off x="6679304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9AA60EE-22B3-2E86-D1F8-707599F69583}"/>
                </a:ext>
              </a:extLst>
            </p:cNvPr>
            <p:cNvSpPr/>
            <p:nvPr/>
          </p:nvSpPr>
          <p:spPr>
            <a:xfrm>
              <a:off x="2559333" y="2058063"/>
              <a:ext cx="7073344" cy="1787386"/>
            </a:xfrm>
            <a:custGeom>
              <a:avLst/>
              <a:gdLst>
                <a:gd name="connsiteX0" fmla="*/ 4292975 w 7073344"/>
                <a:gd name="connsiteY0" fmla="*/ 30 h 1787386"/>
                <a:gd name="connsiteX1" fmla="*/ 4657278 w 7073344"/>
                <a:gd name="connsiteY1" fmla="*/ 2513 h 1787386"/>
                <a:gd name="connsiteX2" fmla="*/ 4965637 w 7073344"/>
                <a:gd name="connsiteY2" fmla="*/ 94811 h 1787386"/>
                <a:gd name="connsiteX3" fmla="*/ 5461754 w 7073344"/>
                <a:gd name="connsiteY3" fmla="*/ 414503 h 1787386"/>
                <a:gd name="connsiteX4" fmla="*/ 5894537 w 7073344"/>
                <a:gd name="connsiteY4" fmla="*/ 815151 h 1787386"/>
                <a:gd name="connsiteX5" fmla="*/ 6194055 w 7073344"/>
                <a:gd name="connsiteY5" fmla="*/ 965891 h 1787386"/>
                <a:gd name="connsiteX6" fmla="*/ 7073344 w 7073344"/>
                <a:gd name="connsiteY6" fmla="*/ 1127309 h 1787386"/>
                <a:gd name="connsiteX7" fmla="*/ 7073344 w 7073344"/>
                <a:gd name="connsiteY7" fmla="*/ 1787386 h 1787386"/>
                <a:gd name="connsiteX8" fmla="*/ 6204083 w 7073344"/>
                <a:gd name="connsiteY8" fmla="*/ 1458921 h 1787386"/>
                <a:gd name="connsiteX9" fmla="*/ 5763911 w 7073344"/>
                <a:gd name="connsiteY9" fmla="*/ 1372251 h 1787386"/>
                <a:gd name="connsiteX10" fmla="*/ 5478115 w 7073344"/>
                <a:gd name="connsiteY10" fmla="*/ 1289969 h 1787386"/>
                <a:gd name="connsiteX11" fmla="*/ 5468747 w 7073344"/>
                <a:gd name="connsiteY11" fmla="*/ 1283678 h 1787386"/>
                <a:gd name="connsiteX12" fmla="*/ 5188626 w 7073344"/>
                <a:gd name="connsiteY12" fmla="*/ 980957 h 1787386"/>
                <a:gd name="connsiteX13" fmla="*/ 5023429 w 7073344"/>
                <a:gd name="connsiteY13" fmla="*/ 672606 h 1787386"/>
                <a:gd name="connsiteX14" fmla="*/ 4834350 w 7073344"/>
                <a:gd name="connsiteY14" fmla="*/ 508705 h 1787386"/>
                <a:gd name="connsiteX15" fmla="*/ 4792259 w 7073344"/>
                <a:gd name="connsiteY15" fmla="*/ 420794 h 1787386"/>
                <a:gd name="connsiteX16" fmla="*/ 4802419 w 7073344"/>
                <a:gd name="connsiteY16" fmla="*/ 364918 h 1787386"/>
                <a:gd name="connsiteX17" fmla="*/ 4735786 w 7073344"/>
                <a:gd name="connsiteY17" fmla="*/ 319638 h 1787386"/>
                <a:gd name="connsiteX18" fmla="*/ 4421755 w 7073344"/>
                <a:gd name="connsiteY18" fmla="*/ 260617 h 1787386"/>
                <a:gd name="connsiteX19" fmla="*/ 4230829 w 7073344"/>
                <a:gd name="connsiteY19" fmla="*/ 87941 h 1787386"/>
                <a:gd name="connsiteX20" fmla="*/ 4238350 w 7073344"/>
                <a:gd name="connsiteY20" fmla="*/ 28257 h 1787386"/>
                <a:gd name="connsiteX21" fmla="*/ 4292975 w 7073344"/>
                <a:gd name="connsiteY21" fmla="*/ 30 h 1787386"/>
                <a:gd name="connsiteX22" fmla="*/ 2780368 w 7073344"/>
                <a:gd name="connsiteY22" fmla="*/ 30 h 1787386"/>
                <a:gd name="connsiteX23" fmla="*/ 2835115 w 7073344"/>
                <a:gd name="connsiteY23" fmla="*/ 28257 h 1787386"/>
                <a:gd name="connsiteX24" fmla="*/ 2842634 w 7073344"/>
                <a:gd name="connsiteY24" fmla="*/ 87941 h 1787386"/>
                <a:gd name="connsiteX25" fmla="*/ 2651613 w 7073344"/>
                <a:gd name="connsiteY25" fmla="*/ 260617 h 1787386"/>
                <a:gd name="connsiteX26" fmla="*/ 2337641 w 7073344"/>
                <a:gd name="connsiteY26" fmla="*/ 319638 h 1787386"/>
                <a:gd name="connsiteX27" fmla="*/ 2271021 w 7073344"/>
                <a:gd name="connsiteY27" fmla="*/ 364918 h 1787386"/>
                <a:gd name="connsiteX28" fmla="*/ 2281047 w 7073344"/>
                <a:gd name="connsiteY28" fmla="*/ 420794 h 1787386"/>
                <a:gd name="connsiteX29" fmla="*/ 2238964 w 7073344"/>
                <a:gd name="connsiteY29" fmla="*/ 508705 h 1787386"/>
                <a:gd name="connsiteX30" fmla="*/ 2049921 w 7073344"/>
                <a:gd name="connsiteY30" fmla="*/ 672606 h 1787386"/>
                <a:gd name="connsiteX31" fmla="*/ 1884756 w 7073344"/>
                <a:gd name="connsiteY31" fmla="*/ 980957 h 1787386"/>
                <a:gd name="connsiteX32" fmla="*/ 1604688 w 7073344"/>
                <a:gd name="connsiteY32" fmla="*/ 1283678 h 1787386"/>
                <a:gd name="connsiteX33" fmla="*/ 1595321 w 7073344"/>
                <a:gd name="connsiteY33" fmla="*/ 1289969 h 1787386"/>
                <a:gd name="connsiteX34" fmla="*/ 1309448 w 7073344"/>
                <a:gd name="connsiteY34" fmla="*/ 1372251 h 1787386"/>
                <a:gd name="connsiteX35" fmla="*/ 869228 w 7073344"/>
                <a:gd name="connsiteY35" fmla="*/ 1458921 h 1787386"/>
                <a:gd name="connsiteX36" fmla="*/ 0 w 7073344"/>
                <a:gd name="connsiteY36" fmla="*/ 1787386 h 1787386"/>
                <a:gd name="connsiteX37" fmla="*/ 0 w 7073344"/>
                <a:gd name="connsiteY37" fmla="*/ 1127309 h 1787386"/>
                <a:gd name="connsiteX38" fmla="*/ 879254 w 7073344"/>
                <a:gd name="connsiteY38" fmla="*/ 965891 h 1787386"/>
                <a:gd name="connsiteX39" fmla="*/ 1178847 w 7073344"/>
                <a:gd name="connsiteY39" fmla="*/ 815151 h 1787386"/>
                <a:gd name="connsiteX40" fmla="*/ 1611548 w 7073344"/>
                <a:gd name="connsiteY40" fmla="*/ 414503 h 1787386"/>
                <a:gd name="connsiteX41" fmla="*/ 2107702 w 7073344"/>
                <a:gd name="connsiteY41" fmla="*/ 94811 h 1787386"/>
                <a:gd name="connsiteX42" fmla="*/ 2416134 w 7073344"/>
                <a:gd name="connsiteY42" fmla="*/ 2513 h 17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73344" h="1787386">
                  <a:moveTo>
                    <a:pt x="4292975" y="30"/>
                  </a:moveTo>
                  <a:lnTo>
                    <a:pt x="4657278" y="2513"/>
                  </a:lnTo>
                  <a:cubicBezTo>
                    <a:pt x="4771016" y="3175"/>
                    <a:pt x="4868920" y="32645"/>
                    <a:pt x="4965637" y="94811"/>
                  </a:cubicBezTo>
                  <a:lnTo>
                    <a:pt x="5461754" y="414503"/>
                  </a:lnTo>
                  <a:lnTo>
                    <a:pt x="5894537" y="815151"/>
                  </a:lnTo>
                  <a:cubicBezTo>
                    <a:pt x="5979247" y="893708"/>
                    <a:pt x="6082956" y="945859"/>
                    <a:pt x="6194055" y="965891"/>
                  </a:cubicBezTo>
                  <a:lnTo>
                    <a:pt x="7073344" y="1127309"/>
                  </a:lnTo>
                  <a:lnTo>
                    <a:pt x="7073344" y="1787386"/>
                  </a:lnTo>
                  <a:lnTo>
                    <a:pt x="6204083" y="1458921"/>
                  </a:lnTo>
                  <a:cubicBezTo>
                    <a:pt x="6057755" y="1395512"/>
                    <a:pt x="5922114" y="1368526"/>
                    <a:pt x="5763911" y="1372251"/>
                  </a:cubicBezTo>
                  <a:cubicBezTo>
                    <a:pt x="5664687" y="1374735"/>
                    <a:pt x="5569158" y="1347169"/>
                    <a:pt x="5478115" y="1289969"/>
                  </a:cubicBezTo>
                  <a:lnTo>
                    <a:pt x="5468747" y="1283678"/>
                  </a:lnTo>
                  <a:cubicBezTo>
                    <a:pt x="5346301" y="1207108"/>
                    <a:pt x="5258293" y="1111581"/>
                    <a:pt x="5188626" y="980957"/>
                  </a:cubicBezTo>
                  <a:lnTo>
                    <a:pt x="5023429" y="672606"/>
                  </a:lnTo>
                  <a:lnTo>
                    <a:pt x="4834350" y="508705"/>
                  </a:lnTo>
                  <a:cubicBezTo>
                    <a:pt x="4808621" y="486106"/>
                    <a:pt x="4794239" y="456554"/>
                    <a:pt x="4792259" y="420794"/>
                  </a:cubicBezTo>
                  <a:cubicBezTo>
                    <a:pt x="4791072" y="400678"/>
                    <a:pt x="4794766" y="381805"/>
                    <a:pt x="4802419" y="364918"/>
                  </a:cubicBezTo>
                  <a:lnTo>
                    <a:pt x="4735786" y="319638"/>
                  </a:lnTo>
                  <a:lnTo>
                    <a:pt x="4421755" y="260617"/>
                  </a:lnTo>
                  <a:cubicBezTo>
                    <a:pt x="4330052" y="243068"/>
                    <a:pt x="4258537" y="176514"/>
                    <a:pt x="4230829" y="87941"/>
                  </a:cubicBezTo>
                  <a:cubicBezTo>
                    <a:pt x="4223308" y="67163"/>
                    <a:pt x="4226474" y="45806"/>
                    <a:pt x="4238350" y="28257"/>
                  </a:cubicBezTo>
                  <a:cubicBezTo>
                    <a:pt x="4250884" y="10046"/>
                    <a:pt x="4271732" y="-633"/>
                    <a:pt x="4292975" y="30"/>
                  </a:cubicBezTo>
                  <a:close/>
                  <a:moveTo>
                    <a:pt x="2780368" y="30"/>
                  </a:moveTo>
                  <a:cubicBezTo>
                    <a:pt x="2801739" y="-633"/>
                    <a:pt x="2822450" y="10046"/>
                    <a:pt x="2835115" y="28257"/>
                  </a:cubicBezTo>
                  <a:cubicBezTo>
                    <a:pt x="2846988" y="45806"/>
                    <a:pt x="2849494" y="67163"/>
                    <a:pt x="2842634" y="87941"/>
                  </a:cubicBezTo>
                  <a:cubicBezTo>
                    <a:pt x="2814931" y="176514"/>
                    <a:pt x="2743298" y="243068"/>
                    <a:pt x="2651613" y="260617"/>
                  </a:cubicBezTo>
                  <a:lnTo>
                    <a:pt x="2337641" y="319638"/>
                  </a:lnTo>
                  <a:lnTo>
                    <a:pt x="2271021" y="364918"/>
                  </a:lnTo>
                  <a:cubicBezTo>
                    <a:pt x="2278540" y="381805"/>
                    <a:pt x="2282366" y="400678"/>
                    <a:pt x="2281047" y="420794"/>
                  </a:cubicBezTo>
                  <a:cubicBezTo>
                    <a:pt x="2279200" y="456554"/>
                    <a:pt x="2264820" y="486106"/>
                    <a:pt x="2238964" y="508705"/>
                  </a:cubicBezTo>
                  <a:lnTo>
                    <a:pt x="2049921" y="672606"/>
                  </a:lnTo>
                  <a:lnTo>
                    <a:pt x="1884756" y="980957"/>
                  </a:lnTo>
                  <a:cubicBezTo>
                    <a:pt x="1815102" y="1111581"/>
                    <a:pt x="1727110" y="1207108"/>
                    <a:pt x="1604688" y="1283678"/>
                  </a:cubicBezTo>
                  <a:lnTo>
                    <a:pt x="1595321" y="1289969"/>
                  </a:lnTo>
                  <a:cubicBezTo>
                    <a:pt x="1504164" y="1347169"/>
                    <a:pt x="1408785" y="1374735"/>
                    <a:pt x="1309448" y="1372251"/>
                  </a:cubicBezTo>
                  <a:cubicBezTo>
                    <a:pt x="1151275" y="1368526"/>
                    <a:pt x="1015528" y="1395512"/>
                    <a:pt x="869228" y="1458921"/>
                  </a:cubicBezTo>
                  <a:lnTo>
                    <a:pt x="0" y="1787386"/>
                  </a:lnTo>
                  <a:lnTo>
                    <a:pt x="0" y="1127309"/>
                  </a:lnTo>
                  <a:lnTo>
                    <a:pt x="879254" y="965891"/>
                  </a:lnTo>
                  <a:cubicBezTo>
                    <a:pt x="990463" y="945859"/>
                    <a:pt x="1094021" y="893708"/>
                    <a:pt x="1178847" y="815151"/>
                  </a:cubicBezTo>
                  <a:lnTo>
                    <a:pt x="1611548" y="414503"/>
                  </a:lnTo>
                  <a:lnTo>
                    <a:pt x="2107702" y="94811"/>
                  </a:lnTo>
                  <a:cubicBezTo>
                    <a:pt x="2204532" y="32645"/>
                    <a:pt x="2302418" y="3175"/>
                    <a:pt x="2416134" y="2513"/>
                  </a:cubicBezTo>
                  <a:close/>
                </a:path>
              </a:pathLst>
            </a:custGeom>
            <a:solidFill>
              <a:srgbClr val="AB7959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06F61-1AAA-9A10-3F95-38E21C567C91}"/>
              </a:ext>
            </a:extLst>
          </p:cNvPr>
          <p:cNvGrpSpPr/>
          <p:nvPr/>
        </p:nvGrpSpPr>
        <p:grpSpPr>
          <a:xfrm>
            <a:off x="1694943" y="1912064"/>
            <a:ext cx="4381952" cy="782232"/>
            <a:chOff x="2559333" y="1015457"/>
            <a:chExt cx="7070649" cy="13435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18CECB8-9416-4408-881B-92D22E059067}"/>
                </a:ext>
              </a:extLst>
            </p:cNvPr>
            <p:cNvSpPr/>
            <p:nvPr/>
          </p:nvSpPr>
          <p:spPr>
            <a:xfrm>
              <a:off x="4631879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36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E2177FB-3726-7832-9151-007E36DB7E95}"/>
                </a:ext>
              </a:extLst>
            </p:cNvPr>
            <p:cNvSpPr/>
            <p:nvPr/>
          </p:nvSpPr>
          <p:spPr>
            <a:xfrm>
              <a:off x="4814012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21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F29CA33-3181-2474-CA07-DCB4B40ED0DD}"/>
                </a:ext>
              </a:extLst>
            </p:cNvPr>
            <p:cNvSpPr/>
            <p:nvPr/>
          </p:nvSpPr>
          <p:spPr>
            <a:xfrm>
              <a:off x="504010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179D9400-2178-3956-1BB1-0A6CE385E0C7}"/>
                </a:ext>
              </a:extLst>
            </p:cNvPr>
            <p:cNvSpPr/>
            <p:nvPr/>
          </p:nvSpPr>
          <p:spPr>
            <a:xfrm>
              <a:off x="6446927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36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3191DE9D-4798-A450-1F36-9945ADB2EAE7}"/>
                </a:ext>
              </a:extLst>
            </p:cNvPr>
            <p:cNvSpPr/>
            <p:nvPr/>
          </p:nvSpPr>
          <p:spPr>
            <a:xfrm>
              <a:off x="6264794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48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47FF16C5-F365-27C0-10A8-3F52D9719A1E}"/>
                </a:ext>
              </a:extLst>
            </p:cNvPr>
            <p:cNvSpPr/>
            <p:nvPr/>
          </p:nvSpPr>
          <p:spPr>
            <a:xfrm>
              <a:off x="603241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Freeform: Shape 91">
              <a:extLst>
                <a:ext uri="{FF2B5EF4-FFF2-40B4-BE49-F238E27FC236}">
                  <a16:creationId xmlns:a16="http://schemas.microsoft.com/office/drawing/2014/main" id="{373270C0-570F-27CE-4042-48B7B547D8AA}"/>
                </a:ext>
              </a:extLst>
            </p:cNvPr>
            <p:cNvSpPr/>
            <p:nvPr/>
          </p:nvSpPr>
          <p:spPr>
            <a:xfrm>
              <a:off x="2559333" y="1015457"/>
              <a:ext cx="7070649" cy="1343529"/>
            </a:xfrm>
            <a:custGeom>
              <a:avLst/>
              <a:gdLst>
                <a:gd name="connsiteX0" fmla="*/ 0 w 7070649"/>
                <a:gd name="connsiteY0" fmla="*/ 0 h 1343529"/>
                <a:gd name="connsiteX1" fmla="*/ 1416800 w 7070649"/>
                <a:gd name="connsiteY1" fmla="*/ 662601 h 1343529"/>
                <a:gd name="connsiteX2" fmla="*/ 1759110 w 7070649"/>
                <a:gd name="connsiteY2" fmla="*/ 707776 h 1343529"/>
                <a:gd name="connsiteX3" fmla="*/ 2319971 w 7070649"/>
                <a:gd name="connsiteY3" fmla="*/ 607955 h 1343529"/>
                <a:gd name="connsiteX4" fmla="*/ 2901568 w 7070649"/>
                <a:gd name="connsiteY4" fmla="*/ 610448 h 1343529"/>
                <a:gd name="connsiteX5" fmla="*/ 3210634 w 7070649"/>
                <a:gd name="connsiteY5" fmla="*/ 702791 h 1343529"/>
                <a:gd name="connsiteX6" fmla="*/ 3521511 w 7070649"/>
                <a:gd name="connsiteY6" fmla="*/ 902493 h 1343529"/>
                <a:gd name="connsiteX7" fmla="*/ 3535325 w 7070649"/>
                <a:gd name="connsiteY7" fmla="*/ 916579 h 1343529"/>
                <a:gd name="connsiteX8" fmla="*/ 3549140 w 7070649"/>
                <a:gd name="connsiteY8" fmla="*/ 902493 h 1343529"/>
                <a:gd name="connsiteX9" fmla="*/ 3860016 w 7070649"/>
                <a:gd name="connsiteY9" fmla="*/ 702791 h 1343529"/>
                <a:gd name="connsiteX10" fmla="*/ 4169082 w 7070649"/>
                <a:gd name="connsiteY10" fmla="*/ 610448 h 1343529"/>
                <a:gd name="connsiteX11" fmla="*/ 4750679 w 7070649"/>
                <a:gd name="connsiteY11" fmla="*/ 607955 h 1343529"/>
                <a:gd name="connsiteX12" fmla="*/ 5311540 w 7070649"/>
                <a:gd name="connsiteY12" fmla="*/ 707776 h 1343529"/>
                <a:gd name="connsiteX13" fmla="*/ 5653850 w 7070649"/>
                <a:gd name="connsiteY13" fmla="*/ 662601 h 1343529"/>
                <a:gd name="connsiteX14" fmla="*/ 7070649 w 7070649"/>
                <a:gd name="connsiteY14" fmla="*/ 0 h 1343529"/>
                <a:gd name="connsiteX15" fmla="*/ 7070649 w 7070649"/>
                <a:gd name="connsiteY15" fmla="*/ 742981 h 1343529"/>
                <a:gd name="connsiteX16" fmla="*/ 6004223 w 7070649"/>
                <a:gd name="connsiteY16" fmla="*/ 1046927 h 1343529"/>
                <a:gd name="connsiteX17" fmla="*/ 5828296 w 7070649"/>
                <a:gd name="connsiteY17" fmla="*/ 1100950 h 1343529"/>
                <a:gd name="connsiteX18" fmla="*/ 5486645 w 7070649"/>
                <a:gd name="connsiteY18" fmla="*/ 1255478 h 1343529"/>
                <a:gd name="connsiteX19" fmla="*/ 5202758 w 7070649"/>
                <a:gd name="connsiteY19" fmla="*/ 1343397 h 1343529"/>
                <a:gd name="connsiteX20" fmla="*/ 5191567 w 7070649"/>
                <a:gd name="connsiteY20" fmla="*/ 1343397 h 1343529"/>
                <a:gd name="connsiteX21" fmla="*/ 4801532 w 7070649"/>
                <a:gd name="connsiteY21" fmla="*/ 1241022 h 1343529"/>
                <a:gd name="connsiteX22" fmla="*/ 4506290 w 7070649"/>
                <a:gd name="connsiteY22" fmla="*/ 1070169 h 1343529"/>
                <a:gd name="connsiteX23" fmla="*/ 4263217 w 7070649"/>
                <a:gd name="connsiteY23" fmla="*/ 1035026 h 1343529"/>
                <a:gd name="connsiteX24" fmla="*/ 4183564 w 7070649"/>
                <a:gd name="connsiteY24" fmla="*/ 983496 h 1343529"/>
                <a:gd name="connsiteX25" fmla="*/ 4163487 w 7070649"/>
                <a:gd name="connsiteY25" fmla="*/ 930096 h 1343529"/>
                <a:gd name="connsiteX26" fmla="*/ 4084328 w 7070649"/>
                <a:gd name="connsiteY26" fmla="*/ 928850 h 1343529"/>
                <a:gd name="connsiteX27" fmla="*/ 3787769 w 7070649"/>
                <a:gd name="connsiteY27" fmla="*/ 1051974 h 1343529"/>
                <a:gd name="connsiteX28" fmla="*/ 3538443 w 7070649"/>
                <a:gd name="connsiteY28" fmla="*/ 1011161 h 1343529"/>
                <a:gd name="connsiteX29" fmla="*/ 3535326 w 7070649"/>
                <a:gd name="connsiteY29" fmla="*/ 1006616 h 1343529"/>
                <a:gd name="connsiteX30" fmla="*/ 3532208 w 7070649"/>
                <a:gd name="connsiteY30" fmla="*/ 1011161 h 1343529"/>
                <a:gd name="connsiteX31" fmla="*/ 3282881 w 7070649"/>
                <a:gd name="connsiteY31" fmla="*/ 1051974 h 1343529"/>
                <a:gd name="connsiteX32" fmla="*/ 2986323 w 7070649"/>
                <a:gd name="connsiteY32" fmla="*/ 928850 h 1343529"/>
                <a:gd name="connsiteX33" fmla="*/ 2907164 w 7070649"/>
                <a:gd name="connsiteY33" fmla="*/ 930096 h 1343529"/>
                <a:gd name="connsiteX34" fmla="*/ 2887086 w 7070649"/>
                <a:gd name="connsiteY34" fmla="*/ 983496 h 1343529"/>
                <a:gd name="connsiteX35" fmla="*/ 2807433 w 7070649"/>
                <a:gd name="connsiteY35" fmla="*/ 1035026 h 1343529"/>
                <a:gd name="connsiteX36" fmla="*/ 2564360 w 7070649"/>
                <a:gd name="connsiteY36" fmla="*/ 1070169 h 1343529"/>
                <a:gd name="connsiteX37" fmla="*/ 2269118 w 7070649"/>
                <a:gd name="connsiteY37" fmla="*/ 1241022 h 1343529"/>
                <a:gd name="connsiteX38" fmla="*/ 1879083 w 7070649"/>
                <a:gd name="connsiteY38" fmla="*/ 1343397 h 1343529"/>
                <a:gd name="connsiteX39" fmla="*/ 1867892 w 7070649"/>
                <a:gd name="connsiteY39" fmla="*/ 1343397 h 1343529"/>
                <a:gd name="connsiteX40" fmla="*/ 1584005 w 7070649"/>
                <a:gd name="connsiteY40" fmla="*/ 1255478 h 1343529"/>
                <a:gd name="connsiteX41" fmla="*/ 1242354 w 7070649"/>
                <a:gd name="connsiteY41" fmla="*/ 1100950 h 1343529"/>
                <a:gd name="connsiteX42" fmla="*/ 1066426 w 7070649"/>
                <a:gd name="connsiteY42" fmla="*/ 1046927 h 1343529"/>
                <a:gd name="connsiteX43" fmla="*/ 0 w 7070649"/>
                <a:gd name="connsiteY43" fmla="*/ 742981 h 13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070649" h="1343529">
                  <a:moveTo>
                    <a:pt x="0" y="0"/>
                  </a:moveTo>
                  <a:lnTo>
                    <a:pt x="1416800" y="662601"/>
                  </a:lnTo>
                  <a:cubicBezTo>
                    <a:pt x="1524266" y="712823"/>
                    <a:pt x="1643580" y="728525"/>
                    <a:pt x="1759110" y="707776"/>
                  </a:cubicBezTo>
                  <a:lnTo>
                    <a:pt x="2319971" y="607955"/>
                  </a:lnTo>
                  <a:lnTo>
                    <a:pt x="2901568" y="610448"/>
                  </a:lnTo>
                  <a:cubicBezTo>
                    <a:pt x="3015946" y="611071"/>
                    <a:pt x="3113208" y="640606"/>
                    <a:pt x="3210634" y="702791"/>
                  </a:cubicBezTo>
                  <a:lnTo>
                    <a:pt x="3521511" y="902493"/>
                  </a:lnTo>
                  <a:lnTo>
                    <a:pt x="3535325" y="916579"/>
                  </a:lnTo>
                  <a:lnTo>
                    <a:pt x="3549140" y="902493"/>
                  </a:lnTo>
                  <a:lnTo>
                    <a:pt x="3860016" y="702791"/>
                  </a:lnTo>
                  <a:cubicBezTo>
                    <a:pt x="3957443" y="640606"/>
                    <a:pt x="4054705" y="611071"/>
                    <a:pt x="4169082" y="610448"/>
                  </a:cubicBezTo>
                  <a:lnTo>
                    <a:pt x="4750679" y="607955"/>
                  </a:lnTo>
                  <a:lnTo>
                    <a:pt x="5311540" y="707776"/>
                  </a:lnTo>
                  <a:cubicBezTo>
                    <a:pt x="5427070" y="728525"/>
                    <a:pt x="5546384" y="712823"/>
                    <a:pt x="5653850" y="662601"/>
                  </a:cubicBezTo>
                  <a:lnTo>
                    <a:pt x="7070649" y="0"/>
                  </a:lnTo>
                  <a:lnTo>
                    <a:pt x="7070649" y="742981"/>
                  </a:lnTo>
                  <a:lnTo>
                    <a:pt x="6004223" y="1046927"/>
                  </a:lnTo>
                  <a:cubicBezTo>
                    <a:pt x="5947117" y="1068922"/>
                    <a:pt x="5888035" y="1086494"/>
                    <a:pt x="5828296" y="1100950"/>
                  </a:cubicBezTo>
                  <a:cubicBezTo>
                    <a:pt x="5705196" y="1130484"/>
                    <a:pt x="5597237" y="1180083"/>
                    <a:pt x="5486645" y="1255478"/>
                  </a:cubicBezTo>
                  <a:cubicBezTo>
                    <a:pt x="5403865" y="1311992"/>
                    <a:pt x="5308413" y="1341465"/>
                    <a:pt x="5202758" y="1343397"/>
                  </a:cubicBezTo>
                  <a:lnTo>
                    <a:pt x="5191567" y="1343397"/>
                  </a:lnTo>
                  <a:cubicBezTo>
                    <a:pt x="5048883" y="1345889"/>
                    <a:pt x="4926442" y="1313239"/>
                    <a:pt x="4801532" y="1241022"/>
                  </a:cubicBezTo>
                  <a:lnTo>
                    <a:pt x="4506290" y="1070169"/>
                  </a:lnTo>
                  <a:lnTo>
                    <a:pt x="4263217" y="1035026"/>
                  </a:lnTo>
                  <a:cubicBezTo>
                    <a:pt x="4229974" y="1029979"/>
                    <a:pt x="4202984" y="1013031"/>
                    <a:pt x="4183564" y="983496"/>
                  </a:cubicBezTo>
                  <a:cubicBezTo>
                    <a:pt x="4172867" y="966548"/>
                    <a:pt x="4165955" y="948976"/>
                    <a:pt x="4163487" y="930096"/>
                  </a:cubicBezTo>
                  <a:lnTo>
                    <a:pt x="4084328" y="928850"/>
                  </a:lnTo>
                  <a:lnTo>
                    <a:pt x="3787769" y="1051974"/>
                  </a:lnTo>
                  <a:cubicBezTo>
                    <a:pt x="3701204" y="1087740"/>
                    <a:pt x="3606905" y="1070792"/>
                    <a:pt x="3538443" y="1011161"/>
                  </a:cubicBezTo>
                  <a:lnTo>
                    <a:pt x="3535326" y="1006616"/>
                  </a:lnTo>
                  <a:lnTo>
                    <a:pt x="3532208" y="1011161"/>
                  </a:lnTo>
                  <a:cubicBezTo>
                    <a:pt x="3463746" y="1070792"/>
                    <a:pt x="3369446" y="1087740"/>
                    <a:pt x="3282881" y="1051974"/>
                  </a:cubicBezTo>
                  <a:lnTo>
                    <a:pt x="2986323" y="928850"/>
                  </a:lnTo>
                  <a:lnTo>
                    <a:pt x="2907164" y="930096"/>
                  </a:lnTo>
                  <a:cubicBezTo>
                    <a:pt x="2904695" y="948976"/>
                    <a:pt x="2897783" y="966548"/>
                    <a:pt x="2887086" y="983496"/>
                  </a:cubicBezTo>
                  <a:cubicBezTo>
                    <a:pt x="2867666" y="1013031"/>
                    <a:pt x="2840676" y="1029979"/>
                    <a:pt x="2807433" y="1035026"/>
                  </a:cubicBezTo>
                  <a:lnTo>
                    <a:pt x="2564360" y="1070169"/>
                  </a:lnTo>
                  <a:lnTo>
                    <a:pt x="2269118" y="1241022"/>
                  </a:lnTo>
                  <a:cubicBezTo>
                    <a:pt x="2144208" y="1313239"/>
                    <a:pt x="2021767" y="1345889"/>
                    <a:pt x="1879083" y="1343397"/>
                  </a:cubicBezTo>
                  <a:lnTo>
                    <a:pt x="1867892" y="1343397"/>
                  </a:lnTo>
                  <a:cubicBezTo>
                    <a:pt x="1762237" y="1341465"/>
                    <a:pt x="1666785" y="1311992"/>
                    <a:pt x="1584005" y="1255478"/>
                  </a:cubicBezTo>
                  <a:cubicBezTo>
                    <a:pt x="1473413" y="1180083"/>
                    <a:pt x="1365454" y="1130484"/>
                    <a:pt x="1242354" y="1100950"/>
                  </a:cubicBezTo>
                  <a:cubicBezTo>
                    <a:pt x="1182614" y="1086494"/>
                    <a:pt x="1123533" y="1068922"/>
                    <a:pt x="1066426" y="1046927"/>
                  </a:cubicBezTo>
                  <a:lnTo>
                    <a:pt x="0" y="742981"/>
                  </a:lnTo>
                  <a:close/>
                </a:path>
              </a:pathLst>
            </a:custGeom>
            <a:solidFill>
              <a:srgbClr val="D9B497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DAEDA-63B1-C8B0-0CD6-7E50089DDC40}"/>
              </a:ext>
            </a:extLst>
          </p:cNvPr>
          <p:cNvGrpSpPr/>
          <p:nvPr/>
        </p:nvGrpSpPr>
        <p:grpSpPr>
          <a:xfrm>
            <a:off x="2814129" y="703394"/>
            <a:ext cx="2194560" cy="1237867"/>
            <a:chOff x="255548" y="1465256"/>
            <a:chExt cx="2194560" cy="12378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FC335-7DF0-160F-33DE-75A0380E91E2}"/>
                </a:ext>
              </a:extLst>
            </p:cNvPr>
            <p:cNvSpPr txBox="1"/>
            <p:nvPr/>
          </p:nvSpPr>
          <p:spPr>
            <a:xfrm>
              <a:off x="255548" y="1465256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/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1938-8B80-129E-A538-714EA3EFFF5E}"/>
                </a:ext>
              </a:extLst>
            </p:cNvPr>
            <p:cNvSpPr txBox="1"/>
            <p:nvPr/>
          </p:nvSpPr>
          <p:spPr>
            <a:xfrm>
              <a:off x="255548" y="1841349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BB6646-5841-2AED-7C0E-3AA4A5812677}"/>
              </a:ext>
            </a:extLst>
          </p:cNvPr>
          <p:cNvGrpSpPr/>
          <p:nvPr/>
        </p:nvGrpSpPr>
        <p:grpSpPr>
          <a:xfrm>
            <a:off x="95505" y="1876985"/>
            <a:ext cx="1475685" cy="1048405"/>
            <a:chOff x="332936" y="2658545"/>
            <a:chExt cx="2926080" cy="13978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FE4F3-1991-8BDD-AA27-C54DEC00BEB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618E5C-8F5B-86FE-F9FC-EC87AFB701E1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4CDE6C-6DE6-AEB3-4BB1-91BDBB926D0A}"/>
              </a:ext>
            </a:extLst>
          </p:cNvPr>
          <p:cNvGrpSpPr/>
          <p:nvPr/>
        </p:nvGrpSpPr>
        <p:grpSpPr>
          <a:xfrm>
            <a:off x="6190777" y="1860329"/>
            <a:ext cx="1475685" cy="1048405"/>
            <a:chOff x="332936" y="2658545"/>
            <a:chExt cx="2926080" cy="13978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3C85A-D208-66B3-849C-26A86626BA56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4AB3D-3BF3-522C-849D-2080F55086E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024B7A-7AE6-E505-A3AB-6149094D93BB}"/>
              </a:ext>
            </a:extLst>
          </p:cNvPr>
          <p:cNvGrpSpPr/>
          <p:nvPr/>
        </p:nvGrpSpPr>
        <p:grpSpPr>
          <a:xfrm>
            <a:off x="90634" y="3353624"/>
            <a:ext cx="1475685" cy="1048405"/>
            <a:chOff x="332936" y="2658545"/>
            <a:chExt cx="2926080" cy="13978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AA7BAD-3BCB-05DA-EE4C-1372263A0E93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B58AD1-907A-6802-8B78-9169793DA47B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3658DE-41DC-8613-2709-75A7E3137667}"/>
              </a:ext>
            </a:extLst>
          </p:cNvPr>
          <p:cNvGrpSpPr/>
          <p:nvPr/>
        </p:nvGrpSpPr>
        <p:grpSpPr>
          <a:xfrm>
            <a:off x="6200649" y="3334432"/>
            <a:ext cx="1475685" cy="1048405"/>
            <a:chOff x="332936" y="2658545"/>
            <a:chExt cx="2926080" cy="13978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FA9C6C-4B2D-95C5-ED05-5DDE50B72E2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F42E71-94E0-5272-CB2B-1FCD8B9ABF2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99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194043" y="1758000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828566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559520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77910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33994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04815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60899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-5400000" flipH="1">
            <a:off x="4438893" y="1770150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-5400000">
            <a:off x="2804370" y="1770037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-5400000" flipH="1">
            <a:off x="2377320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-5400000">
            <a:off x="1596900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-5400000" flipH="1">
            <a:off x="5646366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-5400000">
            <a:off x="4865952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1" name="Google Shape;341;p24"/>
          <p:cNvGraphicFramePr/>
          <p:nvPr/>
        </p:nvGraphicFramePr>
        <p:xfrm>
          <a:off x="855300" y="1765581"/>
          <a:ext cx="5764800" cy="2681400"/>
        </p:xfrm>
        <a:graphic>
          <a:graphicData uri="http://schemas.openxmlformats.org/drawingml/2006/table">
            <a:tbl>
              <a:tblPr>
                <a:noFill/>
                <a:tableStyleId>{93EC2C83-4F27-46E9-AB52-EA9CB43B9D6F}</a:tableStyleId>
              </a:tblPr>
              <a:tblGrid>
                <a:gridCol w="14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44" name="Google Shape;344;p2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88" name="Google Shape;388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245709" y="2654906"/>
            <a:ext cx="2635657" cy="1151444"/>
            <a:chOff x="323513" y="1986800"/>
            <a:chExt cx="2952125" cy="12897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</a:t>
              </a:r>
              <a:r>
                <a:rPr lang="en" sz="1200" b="1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congue</a:t>
              </a: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tempus</a:t>
              </a:r>
              <a:endParaRPr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amet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consectetur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adipiscing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elit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sed do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eiusmod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tempor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 Donec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facilisis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lacus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mauris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</a:t>
              </a: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4" name="Google Shape;39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5" name="Google Shape;395;p28"/>
          <p:cNvGrpSpPr/>
          <p:nvPr/>
        </p:nvGrpSpPr>
        <p:grpSpPr>
          <a:xfrm>
            <a:off x="4608220" y="1827771"/>
            <a:ext cx="3223588" cy="1151444"/>
            <a:chOff x="5209838" y="1060350"/>
            <a:chExt cx="3610650" cy="12897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7" name="Google Shape;39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4608220" y="3577749"/>
            <a:ext cx="3223588" cy="1151444"/>
            <a:chOff x="5209838" y="3020450"/>
            <a:chExt cx="3610650" cy="1289700"/>
          </a:xfrm>
        </p:grpSpPr>
        <p:sp>
          <p:nvSpPr>
            <p:cNvPr id="399" name="Google Shape;39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00" name="Google Shape;40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01" name="Google Shape;401;p28"/>
          <p:cNvGrpSpPr/>
          <p:nvPr/>
        </p:nvGrpSpPr>
        <p:grpSpPr>
          <a:xfrm>
            <a:off x="2787038" y="1966152"/>
            <a:ext cx="2499209" cy="2496216"/>
            <a:chOff x="3169983" y="1163229"/>
            <a:chExt cx="2799294" cy="2795941"/>
          </a:xfrm>
        </p:grpSpPr>
        <p:sp>
          <p:nvSpPr>
            <p:cNvPr id="402" name="Google Shape;40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92380"/>
                <a:gd name="adj2" fmla="val 19703271"/>
                <a:gd name="adj3" fmla="val 208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06" name="Google Shape;40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09" name="Google Shape;40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12" name="Google Shape;41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38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38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6" name="Google Shape;566;p38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7" name="Google Shape;567;p38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8" name="Google Shape;568;p38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9" name="Google Shape;569;p38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0" name="Google Shape;570;p38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2" name="Google Shape;572;p38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4" name="Google Shape;574;p38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8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6" name="Google Shape;576;p38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38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9" name="Google Shape;579;p38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0" name="Google Shape;580;p38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2" name="Google Shape;582;p38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584" name="Google Shape;584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RDP Detection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714" name="Google Shape;714;p43"/>
          <p:cNvCxnSpPr/>
          <p:nvPr/>
        </p:nvCxnSpPr>
        <p:spPr>
          <a:xfrm>
            <a:off x="4027499" y="2188066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116503" y="20393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D</a:t>
            </a:r>
            <a:r>
              <a:rPr lang="en" sz="1000" dirty="0" err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ata</a:t>
            </a: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clean up.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729857" y="2711521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10299" y="254012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determine protein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437979" y="3180110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10299" y="303105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sort out insignificant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160796" y="3691684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4857257" y="3531784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identify proteins with similar characteristics.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2874036" y="4182016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4771806" y="4032518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Final number of RDPs identified.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" name="Graphic 30" descr="Research">
            <a:extLst>
              <a:ext uri="{FF2B5EF4-FFF2-40B4-BE49-F238E27FC236}">
                <a16:creationId xmlns:a16="http://schemas.microsoft.com/office/drawing/2014/main" id="{FE1371B5-9018-7D21-024B-2EDAE4EF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grpSp>
        <p:nvGrpSpPr>
          <p:cNvPr id="25" name="Google Shape;1331;p48">
            <a:extLst>
              <a:ext uri="{FF2B5EF4-FFF2-40B4-BE49-F238E27FC236}">
                <a16:creationId xmlns:a16="http://schemas.microsoft.com/office/drawing/2014/main" id="{884F3887-F4E4-4AB0-8895-F1E64C45DD35}"/>
              </a:ext>
            </a:extLst>
          </p:cNvPr>
          <p:cNvGrpSpPr/>
          <p:nvPr/>
        </p:nvGrpSpPr>
        <p:grpSpPr>
          <a:xfrm>
            <a:off x="297712" y="1439951"/>
            <a:ext cx="3746746" cy="3132054"/>
            <a:chOff x="2704878" y="4454697"/>
            <a:chExt cx="720000" cy="658890"/>
          </a:xfrm>
        </p:grpSpPr>
        <p:sp>
          <p:nvSpPr>
            <p:cNvPr id="26" name="Google Shape;1332;p48">
              <a:extLst>
                <a:ext uri="{FF2B5EF4-FFF2-40B4-BE49-F238E27FC236}">
                  <a16:creationId xmlns:a16="http://schemas.microsoft.com/office/drawing/2014/main" id="{519FCDE7-5AA3-97CE-2BEB-ADBF60812FF7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" name="Google Shape;1333;p48">
              <a:extLst>
                <a:ext uri="{FF2B5EF4-FFF2-40B4-BE49-F238E27FC236}">
                  <a16:creationId xmlns:a16="http://schemas.microsoft.com/office/drawing/2014/main" id="{5B4E3BD6-F917-C752-8434-F1E1585F2AD4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</a:t>
              </a: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T-Test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" name="Google Shape;1334;p48">
              <a:extLst>
                <a:ext uri="{FF2B5EF4-FFF2-40B4-BE49-F238E27FC236}">
                  <a16:creationId xmlns:a16="http://schemas.microsoft.com/office/drawing/2014/main" id="{E4C3F647-475C-EFEB-4135-BB801B882030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i="0" u="none" strike="noStrike" cap="none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200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</a:t>
              </a:r>
              <a:r>
                <a:rPr lang="de-DE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RDPs</a:t>
              </a:r>
              <a:endParaRPr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" name="Google Shape;1335;p48">
              <a:extLst>
                <a:ext uri="{FF2B5EF4-FFF2-40B4-BE49-F238E27FC236}">
                  <a16:creationId xmlns:a16="http://schemas.microsoft.com/office/drawing/2014/main" id="{60389D03-EBFC-4CD1-D319-E11FFAACC90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Clustering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" name="Google Shape;1336;p48">
              <a:extLst>
                <a:ext uri="{FF2B5EF4-FFF2-40B4-BE49-F238E27FC236}">
                  <a16:creationId xmlns:a16="http://schemas.microsoft.com/office/drawing/2014/main" id="{7D020D3F-9319-1471-5269-2059551FC778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        </a:t>
              </a:r>
              <a:r>
                <a:rPr lang="de-DE" sz="1400" b="1" i="0" u="none" strike="noStrike" cap="none" dirty="0" err="1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Normalization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" name="Google Shape;1337;p48">
              <a:extLst>
                <a:ext uri="{FF2B5EF4-FFF2-40B4-BE49-F238E27FC236}">
                  <a16:creationId xmlns:a16="http://schemas.microsoft.com/office/drawing/2014/main" id="{8A1CB866-B19F-5EA4-4F6A-7888BAB42345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Maxima Determination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6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20" name="Google Shape;620;p3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621" name="Google Shape;621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7" y="1412871"/>
            <a:ext cx="3355388" cy="3016019"/>
            <a:chOff x="3778727" y="4460423"/>
            <a:chExt cx="720272" cy="647437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424" y="4523529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26" name="Google Shape;726;p4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727" name="Google Shape;727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8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38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4" name="Google Shape;744;p44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135880" y="874786"/>
            <a:ext cx="257118" cy="276131"/>
            <a:chOff x="611175" y="2326901"/>
            <a:chExt cx="362700" cy="389575"/>
          </a:xfrm>
        </p:grpSpPr>
        <p:sp>
          <p:nvSpPr>
            <p:cNvPr id="746" name="Google Shape;746;p44"/>
            <p:cNvSpPr/>
            <p:nvPr/>
          </p:nvSpPr>
          <p:spPr>
            <a:xfrm>
              <a:off x="611175" y="2326901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57" name="Google Shape;85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64" name="Google Shape;86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67" name="Google Shape;86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72" name="Google Shape;87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76" name="Google Shape;87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82" name="Google Shape;88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03" name="Google Shape;90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06" name="Google Shape;90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10" name="Google Shape;91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3" name="Google Shape;913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14" name="Google Shape;91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23" name="Google Shape;92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26" name="Google Shape;92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29" name="Google Shape;92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32" name="Google Shape;93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35" name="Google Shape;93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40" name="Google Shape;94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43" name="Google Shape;94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48" name="Google Shape;94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51" name="Google Shape;95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57" name="Google Shape;95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60" name="Google Shape;96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66" name="Google Shape;96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72" name="Google Shape;97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6" name="Google Shape;976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9" name="Google Shape;979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80" name="Google Shape;98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2" name="Google Shape;982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83" name="Google Shape;98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86" name="Google Shape;98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90" name="Google Shape;99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93" name="Google Shape;99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99" name="Google Shape;99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03" name="Google Shape;1003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04" name="Google Shape;100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07" name="Google Shape;100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9" name="Google Shape;1009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0" name="Google Shape;1010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11" name="Google Shape;101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14" name="Google Shape;101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7" name="Google Shape;1017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9" name="Google Shape;1019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20" name="Google Shape;102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23" name="Google Shape;102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28" name="Google Shape;102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32" name="Google Shape;103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35" name="Google Shape;103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8" name="Google Shape;1038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39" name="Google Shape;103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45" name="Google Shape;104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48" name="Google Shape;104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3" name="Google Shape;1053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4" name="Google Shape;1054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55" name="Google Shape;105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58" name="Google Shape;105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2" name="Google Shape;1062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3" name="Google Shape;1063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64" name="Google Shape;106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68" name="Google Shape;106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1" name="Google Shape;1071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4" name="Google Shape;1074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75" name="Google Shape;107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8" name="Google Shape;1078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9" name="Google Shape;1079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80" name="Google Shape;108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4" name="Google Shape;1084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85" name="Google Shape;108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91" name="Google Shape;109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95" name="Google Shape;109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99" name="Google Shape;109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05" name="Google Shape;110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11" name="Google Shape;111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3" name="Google Shape;1113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14" name="Google Shape;111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1" name="Google Shape;1121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22" name="Google Shape;112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30" name="Google Shape;1130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132" name="Google Shape;113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136" name="Google Shape;113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6" name="Google Shape;114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3" name="Google Shape;115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8" name="Google Shape;115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2" name="Google Shape;116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8" name="Google Shape;116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2" name="Google Shape;117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7" name="Google Shape;117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3" name="Google Shape;118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0" name="Google Shape;119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3" name="Google Shape;119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7" name="Google Shape;119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4" name="Google Shape;120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0" name="Google Shape;121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4" name="Google Shape;121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1225" name="Google Shape;122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1" name="Google Shape;123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2" name="Google Shape;123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7" name="Google Shape;123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3" name="Google Shape;124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0" name="Google Shape;125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5" name="Google Shape;125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0" name="Google Shape;126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65" name="Google Shape;126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6" name="Google Shape;12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4" name="Google Shape;12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5" name="Google Shape;12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76" name="Google Shape;127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7" name="Google Shape;127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80" name="Google Shape;128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1" name="Google Shape;12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91" name="Google Shape;129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2" name="Google Shape;129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96" name="Google Shape;129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7" name="Google Shape;129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307" name="Google Shape;130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8" name="Google Shape;130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6" name="Google Shape;131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1" name="Google Shape;132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6" name="Google Shape;132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2" name="Google Shape;133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39" name="Google Shape;133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3" name="Google Shape;134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49" name="Google Shape;134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6" name="Google Shape;135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0" name="Google Shape;136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5" name="Google Shape;136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1" name="Google Shape;137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2" name="Google Shape;137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0" name="Google Shape;138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4" name="Google Shape;138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5" name="Google Shape;138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8" name="Google Shape;138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89" name="Google Shape;138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3" name="Google Shape;139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8" name="Google Shape;139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3" name="Google Shape;140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09" name="Google Shape;140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1" name="Google Shape;141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3" name="Google Shape;141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4" name="Google Shape;141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15" name="Google Shape;141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6" name="Google Shape;141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4" name="Google Shape;142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7" name="Google Shape;143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2" name="Google Shape;144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6" name="Google Shape;144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3" name="Google Shape;145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61" name="Google Shape;146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2" name="Google Shape;146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5" name="Google Shape;147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87" name="Google Shape;148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8" name="Google Shape;148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0" name="Google Shape;150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1" name="Google Shape;150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7" name="Google Shape;150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8" name="Google Shape;150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24" name="Google Shape;1524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8" name="Google Shape;152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29" name="Google Shape;152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0" name="Google Shape;153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3" name="Google Shape;153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4" name="Google Shape;153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7" name="Google Shape;153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8" name="Google Shape;153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545" name="Google Shape;154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6" name="Google Shape;1546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54" name="Google Shape;155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5" name="Google Shape;1555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0" name="Google Shape;158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1" name="Google Shape;15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3" name="Google Shape;158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4" name="Google Shape;15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6" name="Google Shape;158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7" name="Google Shape;158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589" name="Google Shape;1589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CD0B9-2FD2-B6E6-1AC2-716B31A3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" y="1208896"/>
            <a:ext cx="8133629" cy="3763698"/>
          </a:xfrm>
          <a:prstGeom prst="rect">
            <a:avLst/>
          </a:prstGeom>
        </p:spPr>
      </p:pic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195C4360-7D62-1A4B-3810-E141991E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91D509-77C0-190F-4666-8900351AB1E3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D2407-00A2-2F84-4716-CFD4654FA951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4732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</a:t>
            </a:r>
            <a:r>
              <a:rPr lang="en" dirty="0" err="1"/>
              <a:t>RNAse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F919-563C-01C2-45C3-7AD8E5C1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149204"/>
            <a:ext cx="5761037" cy="3600648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887214-E637-2017-925A-B0E4AF35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Control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7338-DFF3-1861-72DD-95E17A74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0" y="1232300"/>
            <a:ext cx="5778137" cy="3611336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E256217F-EA89-66D9-EE6F-B864AAC2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D1BC7AF-94AC-746E-10F3-C54C4CC8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A3406-396C-1A0E-8245-E885AF53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4" y="1611423"/>
            <a:ext cx="8178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Reproducibility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4EBDB72-C70B-53E9-35F3-52B80133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584484-1DD6-664A-AAE7-31F964586D01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A6895-E79C-536B-9245-E088FDC260DF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4656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0976ECB-28FB-32AD-C6D7-62C9AC624E4C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E717992-5577-F1C4-F355-F5369C0F99F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54C5B48-B142-12EA-B1E3-FC6FC1CA1B12}"/>
              </a:ext>
            </a:extLst>
          </p:cNvPr>
          <p:cNvSpPr/>
          <p:nvPr/>
        </p:nvSpPr>
        <p:spPr>
          <a:xfrm>
            <a:off x="1436567" y="2205394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D40E7D5-5CA7-E237-4F26-47AD5F97783B}"/>
              </a:ext>
            </a:extLst>
          </p:cNvPr>
          <p:cNvSpPr/>
          <p:nvPr/>
        </p:nvSpPr>
        <p:spPr>
          <a:xfrm>
            <a:off x="1436567" y="2653731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4417F2D3-F077-0B01-FEA6-B14691942E91}"/>
              </a:ext>
            </a:extLst>
          </p:cNvPr>
          <p:cNvSpPr/>
          <p:nvPr/>
        </p:nvSpPr>
        <p:spPr>
          <a:xfrm>
            <a:off x="1436567" y="309831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04F3CD3-FAE3-09C2-04B5-72D477C9D449}"/>
              </a:ext>
            </a:extLst>
          </p:cNvPr>
          <p:cNvSpPr/>
          <p:nvPr/>
        </p:nvSpPr>
        <p:spPr>
          <a:xfrm>
            <a:off x="1248031" y="2275403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370E4412-B70E-D002-CCCC-3C35DE0758D8}"/>
              </a:ext>
            </a:extLst>
          </p:cNvPr>
          <p:cNvSpPr/>
          <p:nvPr/>
        </p:nvSpPr>
        <p:spPr>
          <a:xfrm flipH="1">
            <a:off x="3405879" y="2284527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FFA615B0-BCB5-A86D-A12F-3364A1A6ECD9}"/>
              </a:ext>
            </a:extLst>
          </p:cNvPr>
          <p:cNvSpPr/>
          <p:nvPr/>
        </p:nvSpPr>
        <p:spPr>
          <a:xfrm>
            <a:off x="1248031" y="2865333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66C3DDFC-C2E0-3EB3-8C4E-65A4BCDD8FC8}"/>
              </a:ext>
            </a:extLst>
          </p:cNvPr>
          <p:cNvSpPr/>
          <p:nvPr/>
        </p:nvSpPr>
        <p:spPr>
          <a:xfrm>
            <a:off x="4572000" y="2197156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E4CA2AE-9782-95F9-C08B-2AF249B8A4EC}"/>
              </a:ext>
            </a:extLst>
          </p:cNvPr>
          <p:cNvSpPr/>
          <p:nvPr/>
        </p:nvSpPr>
        <p:spPr>
          <a:xfrm>
            <a:off x="4572000" y="264549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9098BF4-EB4A-E115-EB57-60A90E3E2E0E}"/>
              </a:ext>
            </a:extLst>
          </p:cNvPr>
          <p:cNvSpPr/>
          <p:nvPr/>
        </p:nvSpPr>
        <p:spPr>
          <a:xfrm>
            <a:off x="4572000" y="3090075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32" name="Geschweifte Klammer links 31">
            <a:extLst>
              <a:ext uri="{FF2B5EF4-FFF2-40B4-BE49-F238E27FC236}">
                <a16:creationId xmlns:a16="http://schemas.microsoft.com/office/drawing/2014/main" id="{525699C5-3407-4527-BDD9-9EA5252E0369}"/>
              </a:ext>
            </a:extLst>
          </p:cNvPr>
          <p:cNvSpPr/>
          <p:nvPr/>
        </p:nvSpPr>
        <p:spPr>
          <a:xfrm>
            <a:off x="4383464" y="2267165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72DE37A-092C-38D2-93CC-86DE13398865}"/>
              </a:ext>
            </a:extLst>
          </p:cNvPr>
          <p:cNvSpPr/>
          <p:nvPr/>
        </p:nvSpPr>
        <p:spPr>
          <a:xfrm flipH="1">
            <a:off x="6541312" y="2276289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C5E576-0391-5830-6DF6-F9A517A40D8E}"/>
              </a:ext>
            </a:extLst>
          </p:cNvPr>
          <p:cNvSpPr/>
          <p:nvPr/>
        </p:nvSpPr>
        <p:spPr>
          <a:xfrm>
            <a:off x="4383464" y="2857095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449791E9-5D4D-D8A7-C2EA-194F0DD540BB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correlation &gt; 0.7 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B8A0D37-47A1-5528-3948-D3EA3E932CB2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9C2DED-015E-614A-8FBA-5C8922A96C5C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743070A-3142-A179-4DF2-7AA362E8CAF1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3AD3F0B-55CF-469F-49B0-37AAADE87F79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A5F76F6F-D9DE-A58B-C48F-34D8BCC66891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Keep Protein 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53FD36D-C8EA-D058-B5FC-439380F656B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Delete Protein </a:t>
            </a:r>
          </a:p>
        </p:txBody>
      </p:sp>
    </p:spTree>
    <p:extLst>
      <p:ext uri="{BB962C8B-B14F-4D97-AF65-F5344CB8AC3E}">
        <p14:creationId xmlns:p14="http://schemas.microsoft.com/office/powerpoint/2010/main" val="335235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the Curve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2275-0F77-F794-78F1-97E43FE8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r="-1"/>
          <a:stretch/>
        </p:blipFill>
        <p:spPr>
          <a:xfrm>
            <a:off x="287079" y="1725420"/>
            <a:ext cx="4337222" cy="2428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73E7F-448C-B705-FA55-470AB8F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5" y="1700435"/>
            <a:ext cx="4206196" cy="2453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6BBD4-1B14-E56D-655B-AB8F3B9C58FD}"/>
              </a:ext>
            </a:extLst>
          </p:cNvPr>
          <p:cNvSpPr txBox="1"/>
          <p:nvPr/>
        </p:nvSpPr>
        <p:spPr>
          <a:xfrm>
            <a:off x="2121213" y="4167707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Before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A74AB-C1A5-6D61-1FA0-68D2475D3089}"/>
              </a:ext>
            </a:extLst>
          </p:cNvPr>
          <p:cNvSpPr txBox="1"/>
          <p:nvPr/>
        </p:nvSpPr>
        <p:spPr>
          <a:xfrm>
            <a:off x="6575623" y="4167708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After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BCFD584F-52A9-8A2A-40F7-D35E6D719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1509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1097</Words>
  <Application>Microsoft Macintosh PowerPoint</Application>
  <PresentationFormat>On-screen Show (16:9)</PresentationFormat>
  <Paragraphs>254</Paragraphs>
  <Slides>34</Slides>
  <Notes>26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Arial</vt:lpstr>
      <vt:lpstr>Catamaran</vt:lpstr>
      <vt:lpstr>Catamaran Thin</vt:lpstr>
      <vt:lpstr>Dauphin template</vt:lpstr>
      <vt:lpstr>Proteome-wide Screen for RNA-dependent Proteins in Non-Synchronized HeLa cells</vt:lpstr>
      <vt:lpstr>What did we do?</vt:lpstr>
      <vt:lpstr>Automated RDP Detection</vt:lpstr>
      <vt:lpstr>Normalization</vt:lpstr>
      <vt:lpstr>Normalization RNAse</vt:lpstr>
      <vt:lpstr>Normalization Control</vt:lpstr>
      <vt:lpstr>Scaling</vt:lpstr>
      <vt:lpstr>Reproducibility</vt:lpstr>
      <vt:lpstr>Smoothing the Curve</vt:lpstr>
      <vt:lpstr>Identification of Global Maxima</vt:lpstr>
      <vt:lpstr>Example Results </vt:lpstr>
      <vt:lpstr>T-test</vt:lpstr>
      <vt:lpstr>Determining Amount of Clusters</vt:lpstr>
      <vt:lpstr>Determining Amount of Clusters</vt:lpstr>
      <vt:lpstr>K-means clustering</vt:lpstr>
      <vt:lpstr>Linear Regression</vt:lpstr>
      <vt:lpstr>Comparison of Methods</vt:lpstr>
      <vt:lpstr>Verification of Results</vt:lpstr>
      <vt:lpstr>401</vt:lpstr>
      <vt:lpstr>Why should you care?</vt:lpstr>
      <vt:lpstr>PCBP2 </vt:lpstr>
      <vt:lpstr>ELAVL1</vt:lpstr>
      <vt:lpstr>Outlook on the Future</vt:lpstr>
      <vt:lpstr>We´re looking forward to your questions!</vt:lpstr>
      <vt:lpstr>PowerPoint Presentation</vt:lpstr>
      <vt:lpstr>USE DIAGRAMS TO EXPLAIN YOUR IDEAS</vt:lpstr>
      <vt:lpstr>AND TABLES TO COMPARE DATA</vt:lpstr>
      <vt:lpstr>OUR PROCESS IS EASY</vt:lpstr>
      <vt:lpstr>TIMELINE</vt:lpstr>
      <vt:lpstr>ROADMAP</vt:lpstr>
      <vt:lpstr>FUNNEL</vt:lpstr>
      <vt:lpstr>TEAM PRESENTATION</vt:lpstr>
      <vt:lpstr>PowerPoint Presentation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Proteome-wide Screen for RNA-dependent Proteins in Non-Synchronized HeLa cells</dc:title>
  <cp:lastModifiedBy>Microsoft Office User</cp:lastModifiedBy>
  <cp:revision>15</cp:revision>
  <dcterms:modified xsi:type="dcterms:W3CDTF">2022-07-14T14:55:59Z</dcterms:modified>
</cp:coreProperties>
</file>